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1"/>
  </p:notesMasterIdLst>
  <p:sldIdLst>
    <p:sldId id="256" r:id="rId2"/>
    <p:sldId id="257" r:id="rId3"/>
    <p:sldId id="381" r:id="rId4"/>
    <p:sldId id="382" r:id="rId5"/>
    <p:sldId id="383" r:id="rId6"/>
    <p:sldId id="384" r:id="rId7"/>
    <p:sldId id="385" r:id="rId8"/>
    <p:sldId id="386" r:id="rId9"/>
    <p:sldId id="387" r:id="rId10"/>
    <p:sldId id="388" r:id="rId11"/>
    <p:sldId id="389" r:id="rId12"/>
    <p:sldId id="391" r:id="rId13"/>
    <p:sldId id="390" r:id="rId14"/>
    <p:sldId id="392" r:id="rId15"/>
    <p:sldId id="393" r:id="rId16"/>
    <p:sldId id="394" r:id="rId17"/>
    <p:sldId id="395" r:id="rId18"/>
    <p:sldId id="396" r:id="rId19"/>
    <p:sldId id="397" r:id="rId20"/>
    <p:sldId id="398" r:id="rId21"/>
    <p:sldId id="399" r:id="rId22"/>
    <p:sldId id="400" r:id="rId23"/>
    <p:sldId id="401" r:id="rId24"/>
    <p:sldId id="402" r:id="rId25"/>
    <p:sldId id="403" r:id="rId26"/>
    <p:sldId id="404" r:id="rId27"/>
    <p:sldId id="405" r:id="rId28"/>
    <p:sldId id="406" r:id="rId29"/>
    <p:sldId id="407" r:id="rId30"/>
  </p:sldIdLst>
  <p:sldSz cx="9144000" cy="5715000" type="screen16x10"/>
  <p:notesSz cx="6858000" cy="9144000"/>
  <p:defaultText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A"/>
    <a:srgbClr val="E3B1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283"/>
  </p:normalViewPr>
  <p:slideViewPr>
    <p:cSldViewPr snapToGrid="0" snapToObjects="1">
      <p:cViewPr varScale="1">
        <p:scale>
          <a:sx n="86" d="100"/>
          <a:sy n="86" d="100"/>
        </p:scale>
        <p:origin x="1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6FE59-E16D-4D23-847F-D707C5C6C326}" type="doc">
      <dgm:prSet loTypeId="urn:microsoft.com/office/officeart/2005/8/layout/vList2" loCatId="list" qsTypeId="urn:microsoft.com/office/officeart/2005/8/quickstyle/3d2" qsCatId="3D" csTypeId="urn:microsoft.com/office/officeart/2005/8/colors/accent2_1" csCatId="accent2" phldr="1"/>
      <dgm:spPr/>
      <dgm:t>
        <a:bodyPr/>
        <a:lstStyle/>
        <a:p>
          <a:endParaRPr lang="en-US"/>
        </a:p>
      </dgm:t>
    </dgm:pt>
    <dgm:pt modelId="{56805D91-7668-4B3E-96ED-8EC9DDEDEA8B}">
      <dgm:prSet custT="1"/>
      <dgm:spPr>
        <a:gradFill flip="none" rotWithShape="1">
          <a:gsLst>
            <a:gs pos="53000">
              <a:schemeClr val="accent1">
                <a:lumMod val="5000"/>
                <a:lumOff val="95000"/>
                <a:alpha val="95000"/>
              </a:schemeClr>
            </a:gs>
            <a:gs pos="0">
              <a:schemeClr val="accent1">
                <a:lumMod val="45000"/>
                <a:lumOff val="55000"/>
              </a:schemeClr>
            </a:gs>
            <a:gs pos="7000">
              <a:schemeClr val="accent1">
                <a:lumMod val="30000"/>
                <a:lumOff val="70000"/>
              </a:schemeClr>
            </a:gs>
          </a:gsLst>
          <a:lin ang="2700000" scaled="1"/>
          <a:tileRect/>
        </a:gradFill>
        <a:ln w="6350">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dgm:spPr>
      <dgm:t>
        <a:bodyPr/>
        <a:lstStyle/>
        <a:p>
          <a:pPr algn="ctr"/>
          <a:r>
            <a:rPr lang="en-GB" sz="2800" b="1" cap="none" spc="0" baseline="0" dirty="0">
              <a:ln w="0"/>
              <a:solidFill>
                <a:schemeClr val="accent1">
                  <a:lumMod val="50000"/>
                </a:schemeClr>
              </a:solidFill>
              <a:effectLst>
                <a:outerShdw blurRad="38100" dist="25400" dir="5400000" algn="ctr" rotWithShape="0">
                  <a:srgbClr val="6E747A">
                    <a:alpha val="43000"/>
                  </a:srgbClr>
                </a:outerShdw>
              </a:effectLst>
              <a:latin typeface="Aptos" panose="020B0004020202020204" pitchFamily="34" charset="0"/>
            </a:rPr>
            <a:t>Toward Data-Driven Mobility:</a:t>
          </a:r>
        </a:p>
        <a:p>
          <a:pPr algn="ctr"/>
          <a:r>
            <a:rPr lang="en-GB" sz="2800" b="1" cap="none" spc="0" baseline="0" dirty="0">
              <a:ln w="0"/>
              <a:solidFill>
                <a:schemeClr val="accent1">
                  <a:lumMod val="50000"/>
                </a:schemeClr>
              </a:solidFill>
              <a:effectLst>
                <a:outerShdw blurRad="38100" dist="25400" dir="5400000" algn="ctr" rotWithShape="0">
                  <a:srgbClr val="6E747A">
                    <a:alpha val="43000"/>
                  </a:srgbClr>
                </a:outerShdw>
              </a:effectLst>
              <a:latin typeface="Aptos" panose="020B0004020202020204" pitchFamily="34" charset="0"/>
            </a:rPr>
            <a:t>Harnessing Big Data for a Smarter Transport Network in Tuscany</a:t>
          </a:r>
        </a:p>
        <a:p>
          <a:pPr algn="ctr"/>
          <a:r>
            <a:rPr lang="en-GB" sz="1200" b="1" i="1" cap="none" spc="0" baseline="0" dirty="0">
              <a:ln w="0"/>
              <a:solidFill>
                <a:schemeClr val="accent1">
                  <a:lumMod val="50000"/>
                </a:schemeClr>
              </a:solidFill>
              <a:effectLst>
                <a:outerShdw blurRad="38100" dist="25400" dir="5400000" algn="ctr" rotWithShape="0">
                  <a:srgbClr val="6E747A">
                    <a:alpha val="43000"/>
                  </a:srgbClr>
                </a:outerShdw>
              </a:effectLst>
              <a:latin typeface="Aptos" panose="020B0004020202020204" pitchFamily="34" charset="0"/>
            </a:rPr>
            <a:t>Andrea Vitali</a:t>
          </a:r>
        </a:p>
      </dgm:t>
    </dgm:pt>
    <dgm:pt modelId="{49CDA80E-4C8F-4ACE-BDDE-6A138F9031B9}" type="parTrans" cxnId="{13109ED7-9DAF-4D59-8CD8-9BA36C8F360C}">
      <dgm:prSet/>
      <dgm:spPr/>
      <dgm:t>
        <a:bodyPr/>
        <a:lstStyle/>
        <a:p>
          <a:pPr algn="ctr"/>
          <a:endParaRPr lang="en-US" sz="1000">
            <a:effectLst>
              <a:outerShdw blurRad="38100" dist="38100" dir="2700000" algn="tl">
                <a:srgbClr val="000000">
                  <a:alpha val="43137"/>
                </a:srgbClr>
              </a:outerShdw>
            </a:effectLst>
            <a:latin typeface="Cambria" panose="02040503050406030204" pitchFamily="18" charset="0"/>
          </a:endParaRPr>
        </a:p>
      </dgm:t>
    </dgm:pt>
    <dgm:pt modelId="{D6215FBE-1FA9-4411-ABAD-6237C6050E37}" type="sibTrans" cxnId="{13109ED7-9DAF-4D59-8CD8-9BA36C8F360C}">
      <dgm:prSet/>
      <dgm:spPr/>
      <dgm:t>
        <a:bodyPr/>
        <a:lstStyle/>
        <a:p>
          <a:pPr algn="ctr"/>
          <a:endParaRPr lang="en-US" sz="1000">
            <a:effectLst>
              <a:outerShdw blurRad="38100" dist="38100" dir="2700000" algn="tl">
                <a:srgbClr val="000000">
                  <a:alpha val="43137"/>
                </a:srgbClr>
              </a:outerShdw>
            </a:effectLst>
            <a:latin typeface="Cambria" panose="02040503050406030204" pitchFamily="18" charset="0"/>
          </a:endParaRPr>
        </a:p>
      </dgm:t>
    </dgm:pt>
    <dgm:pt modelId="{A9836A00-173C-414A-BB3F-0AA7AE87AA40}" type="pres">
      <dgm:prSet presAssocID="{5B16FE59-E16D-4D23-847F-D707C5C6C326}" presName="linear" presStyleCnt="0">
        <dgm:presLayoutVars>
          <dgm:animLvl val="lvl"/>
          <dgm:resizeHandles val="exact"/>
        </dgm:presLayoutVars>
      </dgm:prSet>
      <dgm:spPr/>
    </dgm:pt>
    <dgm:pt modelId="{82608ADA-8016-4386-A821-2AC0B2498DAA}" type="pres">
      <dgm:prSet presAssocID="{56805D91-7668-4B3E-96ED-8EC9DDEDEA8B}" presName="parentText" presStyleLbl="node1" presStyleIdx="0" presStyleCnt="1" custScaleX="100145" custScaleY="657173" custLinFactNeighborY="-1002">
        <dgm:presLayoutVars>
          <dgm:chMax val="0"/>
          <dgm:bulletEnabled val="1"/>
        </dgm:presLayoutVars>
      </dgm:prSet>
      <dgm:spPr/>
    </dgm:pt>
  </dgm:ptLst>
  <dgm:cxnLst>
    <dgm:cxn modelId="{334AC028-95BE-40B5-A503-22BB264D52EF}" type="presOf" srcId="{56805D91-7668-4B3E-96ED-8EC9DDEDEA8B}" destId="{82608ADA-8016-4386-A821-2AC0B2498DAA}" srcOrd="0" destOrd="0" presId="urn:microsoft.com/office/officeart/2005/8/layout/vList2"/>
    <dgm:cxn modelId="{9A927B5B-7152-4F98-B459-D3B53D1C52FF}" type="presOf" srcId="{5B16FE59-E16D-4D23-847F-D707C5C6C326}" destId="{A9836A00-173C-414A-BB3F-0AA7AE87AA40}" srcOrd="0" destOrd="0" presId="urn:microsoft.com/office/officeart/2005/8/layout/vList2"/>
    <dgm:cxn modelId="{13109ED7-9DAF-4D59-8CD8-9BA36C8F360C}" srcId="{5B16FE59-E16D-4D23-847F-D707C5C6C326}" destId="{56805D91-7668-4B3E-96ED-8EC9DDEDEA8B}" srcOrd="0" destOrd="0" parTransId="{49CDA80E-4C8F-4ACE-BDDE-6A138F9031B9}" sibTransId="{D6215FBE-1FA9-4411-ABAD-6237C6050E37}"/>
    <dgm:cxn modelId="{3EBE991C-6DD9-4E1A-ACFB-80C4FA359E7B}" type="presParOf" srcId="{A9836A00-173C-414A-BB3F-0AA7AE87AA40}" destId="{82608ADA-8016-4386-A821-2AC0B2498DA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08ADA-8016-4386-A821-2AC0B2498DAA}">
      <dsp:nvSpPr>
        <dsp:cNvPr id="0" name=""/>
        <dsp:cNvSpPr/>
      </dsp:nvSpPr>
      <dsp:spPr>
        <a:xfrm>
          <a:off x="0" y="281200"/>
          <a:ext cx="4131892" cy="3530000"/>
        </a:xfrm>
        <a:prstGeom prst="roundRect">
          <a:avLst/>
        </a:prstGeom>
        <a:gradFill flip="none" rotWithShape="1">
          <a:gsLst>
            <a:gs pos="53000">
              <a:schemeClr val="accent1">
                <a:lumMod val="5000"/>
                <a:lumOff val="95000"/>
                <a:alpha val="95000"/>
              </a:schemeClr>
            </a:gs>
            <a:gs pos="0">
              <a:schemeClr val="accent1">
                <a:lumMod val="45000"/>
                <a:lumOff val="55000"/>
              </a:schemeClr>
            </a:gs>
            <a:gs pos="7000">
              <a:schemeClr val="accent1">
                <a:lumMod val="30000"/>
                <a:lumOff val="70000"/>
              </a:schemeClr>
            </a:gs>
          </a:gsLst>
          <a:lin ang="2700000" scaled="1"/>
          <a:tileRect/>
        </a:gradFill>
        <a:ln w="6350">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cap="none" spc="0" baseline="0" dirty="0">
              <a:ln w="0"/>
              <a:solidFill>
                <a:schemeClr val="accent1">
                  <a:lumMod val="50000"/>
                </a:schemeClr>
              </a:solidFill>
              <a:effectLst>
                <a:outerShdw blurRad="38100" dist="25400" dir="5400000" algn="ctr" rotWithShape="0">
                  <a:srgbClr val="6E747A">
                    <a:alpha val="43000"/>
                  </a:srgbClr>
                </a:outerShdw>
              </a:effectLst>
              <a:latin typeface="Aptos" panose="020B0004020202020204" pitchFamily="34" charset="0"/>
            </a:rPr>
            <a:t>Toward Data-Driven Mobility:</a:t>
          </a:r>
        </a:p>
        <a:p>
          <a:pPr marL="0" lvl="0" indent="0" algn="ctr" defTabSz="1244600">
            <a:lnSpc>
              <a:spcPct val="90000"/>
            </a:lnSpc>
            <a:spcBef>
              <a:spcPct val="0"/>
            </a:spcBef>
            <a:spcAft>
              <a:spcPct val="35000"/>
            </a:spcAft>
            <a:buNone/>
          </a:pPr>
          <a:r>
            <a:rPr lang="en-GB" sz="2800" b="1" kern="1200" cap="none" spc="0" baseline="0" dirty="0">
              <a:ln w="0"/>
              <a:solidFill>
                <a:schemeClr val="accent1">
                  <a:lumMod val="50000"/>
                </a:schemeClr>
              </a:solidFill>
              <a:effectLst>
                <a:outerShdw blurRad="38100" dist="25400" dir="5400000" algn="ctr" rotWithShape="0">
                  <a:srgbClr val="6E747A">
                    <a:alpha val="43000"/>
                  </a:srgbClr>
                </a:outerShdw>
              </a:effectLst>
              <a:latin typeface="Aptos" panose="020B0004020202020204" pitchFamily="34" charset="0"/>
            </a:rPr>
            <a:t>Harnessing Big Data for a Smarter Transport Network in Tuscany</a:t>
          </a:r>
        </a:p>
        <a:p>
          <a:pPr marL="0" lvl="0" indent="0" algn="ctr" defTabSz="1244600">
            <a:lnSpc>
              <a:spcPct val="90000"/>
            </a:lnSpc>
            <a:spcBef>
              <a:spcPct val="0"/>
            </a:spcBef>
            <a:spcAft>
              <a:spcPct val="35000"/>
            </a:spcAft>
            <a:buNone/>
          </a:pPr>
          <a:r>
            <a:rPr lang="en-GB" sz="1200" b="1" i="1" kern="1200" cap="none" spc="0" baseline="0" dirty="0">
              <a:ln w="0"/>
              <a:solidFill>
                <a:schemeClr val="accent1">
                  <a:lumMod val="50000"/>
                </a:schemeClr>
              </a:solidFill>
              <a:effectLst>
                <a:outerShdw blurRad="38100" dist="25400" dir="5400000" algn="ctr" rotWithShape="0">
                  <a:srgbClr val="6E747A">
                    <a:alpha val="43000"/>
                  </a:srgbClr>
                </a:outerShdw>
              </a:effectLst>
              <a:latin typeface="Aptos" panose="020B0004020202020204" pitchFamily="34" charset="0"/>
            </a:rPr>
            <a:t>Andrea Vitali</a:t>
          </a:r>
        </a:p>
      </dsp:txBody>
      <dsp:txXfrm>
        <a:off x="172320" y="453520"/>
        <a:ext cx="3787252" cy="31853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CD3CF-5EC7-0847-906A-0CD50B244F92}" type="datetimeFigureOut">
              <a:rPr lang="en-US" smtClean="0"/>
              <a:t>2/28/25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A3832-A489-1441-88E8-E28AA31D2DC1}" type="slidenum">
              <a:rPr lang="en-US" smtClean="0"/>
              <a:t>‹#›</a:t>
            </a:fld>
            <a:endParaRPr lang="en-US"/>
          </a:p>
        </p:txBody>
      </p:sp>
    </p:spTree>
    <p:extLst>
      <p:ext uri="{BB962C8B-B14F-4D97-AF65-F5344CB8AC3E}">
        <p14:creationId xmlns:p14="http://schemas.microsoft.com/office/powerpoint/2010/main" val="157235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5A3832-A489-1441-88E8-E28AA31D2DC1}" type="slidenum">
              <a:rPr lang="en-US" smtClean="0"/>
              <a:t>2</a:t>
            </a:fld>
            <a:endParaRPr lang="en-US"/>
          </a:p>
        </p:txBody>
      </p:sp>
    </p:spTree>
    <p:extLst>
      <p:ext uri="{BB962C8B-B14F-4D97-AF65-F5344CB8AC3E}">
        <p14:creationId xmlns:p14="http://schemas.microsoft.com/office/powerpoint/2010/main" val="1669483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D0B05-681A-FDFB-A4CF-C4CF7B6FF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846E6-0F7D-7B9E-104D-F3815A437D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90C24-5A25-D08A-D911-A520888FE9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D193AD-E2C2-51A1-4D0D-02CBC30FAB6C}"/>
              </a:ext>
            </a:extLst>
          </p:cNvPr>
          <p:cNvSpPr>
            <a:spLocks noGrp="1"/>
          </p:cNvSpPr>
          <p:nvPr>
            <p:ph type="sldNum" sz="quarter" idx="5"/>
          </p:nvPr>
        </p:nvSpPr>
        <p:spPr/>
        <p:txBody>
          <a:bodyPr/>
          <a:lstStyle/>
          <a:p>
            <a:fld id="{355A3832-A489-1441-88E8-E28AA31D2DC1}" type="slidenum">
              <a:rPr lang="en-US" smtClean="0"/>
              <a:t>11</a:t>
            </a:fld>
            <a:endParaRPr lang="en-US"/>
          </a:p>
        </p:txBody>
      </p:sp>
    </p:spTree>
    <p:extLst>
      <p:ext uri="{BB962C8B-B14F-4D97-AF65-F5344CB8AC3E}">
        <p14:creationId xmlns:p14="http://schemas.microsoft.com/office/powerpoint/2010/main" val="3992809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EE5ED-F527-E7E8-A9DF-CA3E27A9E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BF4BF-6B44-58BB-A3AC-43A74CE7F8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E37918-6F2D-0DCC-96EB-50CD6336EC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F0199B-A4B7-20E3-959B-35645A147D09}"/>
              </a:ext>
            </a:extLst>
          </p:cNvPr>
          <p:cNvSpPr>
            <a:spLocks noGrp="1"/>
          </p:cNvSpPr>
          <p:nvPr>
            <p:ph type="sldNum" sz="quarter" idx="5"/>
          </p:nvPr>
        </p:nvSpPr>
        <p:spPr/>
        <p:txBody>
          <a:bodyPr/>
          <a:lstStyle/>
          <a:p>
            <a:fld id="{355A3832-A489-1441-88E8-E28AA31D2DC1}" type="slidenum">
              <a:rPr lang="en-US" smtClean="0"/>
              <a:t>12</a:t>
            </a:fld>
            <a:endParaRPr lang="en-US"/>
          </a:p>
        </p:txBody>
      </p:sp>
    </p:spTree>
    <p:extLst>
      <p:ext uri="{BB962C8B-B14F-4D97-AF65-F5344CB8AC3E}">
        <p14:creationId xmlns:p14="http://schemas.microsoft.com/office/powerpoint/2010/main" val="231617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4D4B-CACB-A790-D739-DB3964CADF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58244C-D489-A406-951B-5F3779CF6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A56F08-0056-0481-468B-62857E4811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C25947-DAEB-D783-09C9-56FD5BEAB54F}"/>
              </a:ext>
            </a:extLst>
          </p:cNvPr>
          <p:cNvSpPr>
            <a:spLocks noGrp="1"/>
          </p:cNvSpPr>
          <p:nvPr>
            <p:ph type="sldNum" sz="quarter" idx="5"/>
          </p:nvPr>
        </p:nvSpPr>
        <p:spPr/>
        <p:txBody>
          <a:bodyPr/>
          <a:lstStyle/>
          <a:p>
            <a:fld id="{355A3832-A489-1441-88E8-E28AA31D2DC1}" type="slidenum">
              <a:rPr lang="en-US" smtClean="0"/>
              <a:t>13</a:t>
            </a:fld>
            <a:endParaRPr lang="en-US"/>
          </a:p>
        </p:txBody>
      </p:sp>
    </p:spTree>
    <p:extLst>
      <p:ext uri="{BB962C8B-B14F-4D97-AF65-F5344CB8AC3E}">
        <p14:creationId xmlns:p14="http://schemas.microsoft.com/office/powerpoint/2010/main" val="416080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11B14-6FB5-E825-D9C2-6278EC82F4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8DAE2-F610-24B4-AE07-F3B7A8538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A0138-6D84-A0A6-9B4C-A5B32FC0EF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120571-EB6B-50EE-EE69-37B10DDBFA0A}"/>
              </a:ext>
            </a:extLst>
          </p:cNvPr>
          <p:cNvSpPr>
            <a:spLocks noGrp="1"/>
          </p:cNvSpPr>
          <p:nvPr>
            <p:ph type="sldNum" sz="quarter" idx="5"/>
          </p:nvPr>
        </p:nvSpPr>
        <p:spPr/>
        <p:txBody>
          <a:bodyPr/>
          <a:lstStyle/>
          <a:p>
            <a:fld id="{355A3832-A489-1441-88E8-E28AA31D2DC1}" type="slidenum">
              <a:rPr lang="en-US" smtClean="0"/>
              <a:t>14</a:t>
            </a:fld>
            <a:endParaRPr lang="en-US"/>
          </a:p>
        </p:txBody>
      </p:sp>
    </p:spTree>
    <p:extLst>
      <p:ext uri="{BB962C8B-B14F-4D97-AF65-F5344CB8AC3E}">
        <p14:creationId xmlns:p14="http://schemas.microsoft.com/office/powerpoint/2010/main" val="1863498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DDF73-B338-5C26-C419-F6EDB937C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246F8-5FF3-1F11-F8D4-EF7881061C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F35E69-F763-0647-E49B-A7FD0F2F8A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2B9183-925B-7FB7-10BB-8047977B5D9A}"/>
              </a:ext>
            </a:extLst>
          </p:cNvPr>
          <p:cNvSpPr>
            <a:spLocks noGrp="1"/>
          </p:cNvSpPr>
          <p:nvPr>
            <p:ph type="sldNum" sz="quarter" idx="5"/>
          </p:nvPr>
        </p:nvSpPr>
        <p:spPr/>
        <p:txBody>
          <a:bodyPr/>
          <a:lstStyle/>
          <a:p>
            <a:fld id="{355A3832-A489-1441-88E8-E28AA31D2DC1}" type="slidenum">
              <a:rPr lang="en-US" smtClean="0"/>
              <a:t>15</a:t>
            </a:fld>
            <a:endParaRPr lang="en-US"/>
          </a:p>
        </p:txBody>
      </p:sp>
    </p:spTree>
    <p:extLst>
      <p:ext uri="{BB962C8B-B14F-4D97-AF65-F5344CB8AC3E}">
        <p14:creationId xmlns:p14="http://schemas.microsoft.com/office/powerpoint/2010/main" val="914768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AD64B-75CB-42C4-59F9-2F0868831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15F4C-45FD-40F4-EB3D-77A202911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0BAD8B-A751-B576-657B-9BA0015D20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B1EB03-2198-0C37-004F-7C5C4F1C941D}"/>
              </a:ext>
            </a:extLst>
          </p:cNvPr>
          <p:cNvSpPr>
            <a:spLocks noGrp="1"/>
          </p:cNvSpPr>
          <p:nvPr>
            <p:ph type="sldNum" sz="quarter" idx="5"/>
          </p:nvPr>
        </p:nvSpPr>
        <p:spPr/>
        <p:txBody>
          <a:bodyPr/>
          <a:lstStyle/>
          <a:p>
            <a:fld id="{355A3832-A489-1441-88E8-E28AA31D2DC1}" type="slidenum">
              <a:rPr lang="en-US" smtClean="0"/>
              <a:t>16</a:t>
            </a:fld>
            <a:endParaRPr lang="en-US"/>
          </a:p>
        </p:txBody>
      </p:sp>
    </p:spTree>
    <p:extLst>
      <p:ext uri="{BB962C8B-B14F-4D97-AF65-F5344CB8AC3E}">
        <p14:creationId xmlns:p14="http://schemas.microsoft.com/office/powerpoint/2010/main" val="4202589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263EE-F2BD-1A2A-566E-40CF7A7C0F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97FB53-7BF0-545C-5C79-01D04DF91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22C4C-6AA8-90A2-7049-886C7F6396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29CBEA-144C-4385-A57F-0AC2FE93829A}"/>
              </a:ext>
            </a:extLst>
          </p:cNvPr>
          <p:cNvSpPr>
            <a:spLocks noGrp="1"/>
          </p:cNvSpPr>
          <p:nvPr>
            <p:ph type="sldNum" sz="quarter" idx="5"/>
          </p:nvPr>
        </p:nvSpPr>
        <p:spPr/>
        <p:txBody>
          <a:bodyPr/>
          <a:lstStyle/>
          <a:p>
            <a:fld id="{355A3832-A489-1441-88E8-E28AA31D2DC1}" type="slidenum">
              <a:rPr lang="en-US" smtClean="0"/>
              <a:t>17</a:t>
            </a:fld>
            <a:endParaRPr lang="en-US"/>
          </a:p>
        </p:txBody>
      </p:sp>
    </p:spTree>
    <p:extLst>
      <p:ext uri="{BB962C8B-B14F-4D97-AF65-F5344CB8AC3E}">
        <p14:creationId xmlns:p14="http://schemas.microsoft.com/office/powerpoint/2010/main" val="49251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024D1-D1DB-BDD4-5D6E-F2226D1AF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A1D10-21BB-6715-C4D5-B4B9140E2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799FA7-5EC6-B1B7-9F61-1F33A35D32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BD0B6B-6181-FFD8-DD9B-40AA06A1EB03}"/>
              </a:ext>
            </a:extLst>
          </p:cNvPr>
          <p:cNvSpPr>
            <a:spLocks noGrp="1"/>
          </p:cNvSpPr>
          <p:nvPr>
            <p:ph type="sldNum" sz="quarter" idx="5"/>
          </p:nvPr>
        </p:nvSpPr>
        <p:spPr/>
        <p:txBody>
          <a:bodyPr/>
          <a:lstStyle/>
          <a:p>
            <a:fld id="{355A3832-A489-1441-88E8-E28AA31D2DC1}" type="slidenum">
              <a:rPr lang="en-US" smtClean="0"/>
              <a:t>18</a:t>
            </a:fld>
            <a:endParaRPr lang="en-US"/>
          </a:p>
        </p:txBody>
      </p:sp>
    </p:spTree>
    <p:extLst>
      <p:ext uri="{BB962C8B-B14F-4D97-AF65-F5344CB8AC3E}">
        <p14:creationId xmlns:p14="http://schemas.microsoft.com/office/powerpoint/2010/main" val="854854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DDBB-FA05-88F4-F6DB-095677819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9C0F6-CC82-2C29-DE19-105CFCDBE2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9D162-BE2E-307C-ED06-B6A587EACA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357747-B161-41E8-6737-B780F1E3539C}"/>
              </a:ext>
            </a:extLst>
          </p:cNvPr>
          <p:cNvSpPr>
            <a:spLocks noGrp="1"/>
          </p:cNvSpPr>
          <p:nvPr>
            <p:ph type="sldNum" sz="quarter" idx="5"/>
          </p:nvPr>
        </p:nvSpPr>
        <p:spPr/>
        <p:txBody>
          <a:bodyPr/>
          <a:lstStyle/>
          <a:p>
            <a:fld id="{355A3832-A489-1441-88E8-E28AA31D2DC1}" type="slidenum">
              <a:rPr lang="en-US" smtClean="0"/>
              <a:t>19</a:t>
            </a:fld>
            <a:endParaRPr lang="en-US"/>
          </a:p>
        </p:txBody>
      </p:sp>
    </p:spTree>
    <p:extLst>
      <p:ext uri="{BB962C8B-B14F-4D97-AF65-F5344CB8AC3E}">
        <p14:creationId xmlns:p14="http://schemas.microsoft.com/office/powerpoint/2010/main" val="1402772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CAD04-11DA-21B9-1C0E-3C9CB34413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C27E8-DCBC-D7E8-24AD-392D9AB50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D128A-1B8F-B898-3670-1F8301F5FA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030D94-30EA-F083-87AC-6722980B64FB}"/>
              </a:ext>
            </a:extLst>
          </p:cNvPr>
          <p:cNvSpPr>
            <a:spLocks noGrp="1"/>
          </p:cNvSpPr>
          <p:nvPr>
            <p:ph type="sldNum" sz="quarter" idx="5"/>
          </p:nvPr>
        </p:nvSpPr>
        <p:spPr/>
        <p:txBody>
          <a:bodyPr/>
          <a:lstStyle/>
          <a:p>
            <a:fld id="{355A3832-A489-1441-88E8-E28AA31D2DC1}" type="slidenum">
              <a:rPr lang="en-US" smtClean="0"/>
              <a:t>20</a:t>
            </a:fld>
            <a:endParaRPr lang="en-US"/>
          </a:p>
        </p:txBody>
      </p:sp>
    </p:spTree>
    <p:extLst>
      <p:ext uri="{BB962C8B-B14F-4D97-AF65-F5344CB8AC3E}">
        <p14:creationId xmlns:p14="http://schemas.microsoft.com/office/powerpoint/2010/main" val="1410824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8F51-A73E-3C01-EC49-A0294856C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E48D3-D8FF-EB86-0534-843BD5855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6AA1F2-FFFE-6EF4-8247-A16BC67710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91D56A-182C-B1FF-4E33-EE4A1D8C4E6C}"/>
              </a:ext>
            </a:extLst>
          </p:cNvPr>
          <p:cNvSpPr>
            <a:spLocks noGrp="1"/>
          </p:cNvSpPr>
          <p:nvPr>
            <p:ph type="sldNum" sz="quarter" idx="5"/>
          </p:nvPr>
        </p:nvSpPr>
        <p:spPr/>
        <p:txBody>
          <a:bodyPr/>
          <a:lstStyle/>
          <a:p>
            <a:fld id="{355A3832-A489-1441-88E8-E28AA31D2DC1}" type="slidenum">
              <a:rPr lang="en-US" smtClean="0"/>
              <a:t>3</a:t>
            </a:fld>
            <a:endParaRPr lang="en-US"/>
          </a:p>
        </p:txBody>
      </p:sp>
    </p:spTree>
    <p:extLst>
      <p:ext uri="{BB962C8B-B14F-4D97-AF65-F5344CB8AC3E}">
        <p14:creationId xmlns:p14="http://schemas.microsoft.com/office/powerpoint/2010/main" val="2398863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AEF8C-0822-7E8A-572F-7265C61F8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4982BE-0E38-18B2-A165-59BBA413B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CB6C44-55DB-E7A7-22A8-C49F40C4DC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1A6AD-2670-DAE4-768F-FE85E19A0905}"/>
              </a:ext>
            </a:extLst>
          </p:cNvPr>
          <p:cNvSpPr>
            <a:spLocks noGrp="1"/>
          </p:cNvSpPr>
          <p:nvPr>
            <p:ph type="sldNum" sz="quarter" idx="5"/>
          </p:nvPr>
        </p:nvSpPr>
        <p:spPr/>
        <p:txBody>
          <a:bodyPr/>
          <a:lstStyle/>
          <a:p>
            <a:fld id="{355A3832-A489-1441-88E8-E28AA31D2DC1}" type="slidenum">
              <a:rPr lang="en-US" smtClean="0"/>
              <a:t>21</a:t>
            </a:fld>
            <a:endParaRPr lang="en-US"/>
          </a:p>
        </p:txBody>
      </p:sp>
    </p:spTree>
    <p:extLst>
      <p:ext uri="{BB962C8B-B14F-4D97-AF65-F5344CB8AC3E}">
        <p14:creationId xmlns:p14="http://schemas.microsoft.com/office/powerpoint/2010/main" val="624305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50A1A-4D17-3D48-96D6-C9DED3A73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FA2D2F-AD69-8CAD-D51F-A46727086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00FFBF-C4CA-4828-8193-957D9F2902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63399F-3C9A-E5B4-FA29-B04F5910FC18}"/>
              </a:ext>
            </a:extLst>
          </p:cNvPr>
          <p:cNvSpPr>
            <a:spLocks noGrp="1"/>
          </p:cNvSpPr>
          <p:nvPr>
            <p:ph type="sldNum" sz="quarter" idx="5"/>
          </p:nvPr>
        </p:nvSpPr>
        <p:spPr/>
        <p:txBody>
          <a:bodyPr/>
          <a:lstStyle/>
          <a:p>
            <a:fld id="{355A3832-A489-1441-88E8-E28AA31D2DC1}" type="slidenum">
              <a:rPr lang="en-US" smtClean="0"/>
              <a:t>22</a:t>
            </a:fld>
            <a:endParaRPr lang="en-US"/>
          </a:p>
        </p:txBody>
      </p:sp>
    </p:spTree>
    <p:extLst>
      <p:ext uri="{BB962C8B-B14F-4D97-AF65-F5344CB8AC3E}">
        <p14:creationId xmlns:p14="http://schemas.microsoft.com/office/powerpoint/2010/main" val="152549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B8BF-F2DE-7BB7-2610-4BD979AC82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0EF289-AB22-E525-B820-03AB806D9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AF39A-D697-99C7-435B-CEDB2A3E3F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489BCA-27DD-EAA0-1DC6-BEA52BE4900F}"/>
              </a:ext>
            </a:extLst>
          </p:cNvPr>
          <p:cNvSpPr>
            <a:spLocks noGrp="1"/>
          </p:cNvSpPr>
          <p:nvPr>
            <p:ph type="sldNum" sz="quarter" idx="5"/>
          </p:nvPr>
        </p:nvSpPr>
        <p:spPr/>
        <p:txBody>
          <a:bodyPr/>
          <a:lstStyle/>
          <a:p>
            <a:fld id="{355A3832-A489-1441-88E8-E28AA31D2DC1}" type="slidenum">
              <a:rPr lang="en-US" smtClean="0"/>
              <a:t>23</a:t>
            </a:fld>
            <a:endParaRPr lang="en-US"/>
          </a:p>
        </p:txBody>
      </p:sp>
    </p:spTree>
    <p:extLst>
      <p:ext uri="{BB962C8B-B14F-4D97-AF65-F5344CB8AC3E}">
        <p14:creationId xmlns:p14="http://schemas.microsoft.com/office/powerpoint/2010/main" val="2110368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00DDB-9527-2D84-244C-9526F7E86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E022C-C24A-028D-7241-9AAA45BE45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23D8D-6740-E9B6-D01C-0008EC079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12F6E5-5CFC-383D-EB82-7A6E68931E59}"/>
              </a:ext>
            </a:extLst>
          </p:cNvPr>
          <p:cNvSpPr>
            <a:spLocks noGrp="1"/>
          </p:cNvSpPr>
          <p:nvPr>
            <p:ph type="sldNum" sz="quarter" idx="5"/>
          </p:nvPr>
        </p:nvSpPr>
        <p:spPr/>
        <p:txBody>
          <a:bodyPr/>
          <a:lstStyle/>
          <a:p>
            <a:fld id="{355A3832-A489-1441-88E8-E28AA31D2DC1}" type="slidenum">
              <a:rPr lang="en-US" smtClean="0"/>
              <a:t>24</a:t>
            </a:fld>
            <a:endParaRPr lang="en-US"/>
          </a:p>
        </p:txBody>
      </p:sp>
    </p:spTree>
    <p:extLst>
      <p:ext uri="{BB962C8B-B14F-4D97-AF65-F5344CB8AC3E}">
        <p14:creationId xmlns:p14="http://schemas.microsoft.com/office/powerpoint/2010/main" val="2432148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73F33-579D-8EA8-23A1-C3C76E705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903B6-F924-EBBC-B42F-E563B03D3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C4C0C9-7B4A-62E0-D612-95A6DCCFF4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24EA00-2241-0016-3860-AFAE6683CCA0}"/>
              </a:ext>
            </a:extLst>
          </p:cNvPr>
          <p:cNvSpPr>
            <a:spLocks noGrp="1"/>
          </p:cNvSpPr>
          <p:nvPr>
            <p:ph type="sldNum" sz="quarter" idx="5"/>
          </p:nvPr>
        </p:nvSpPr>
        <p:spPr/>
        <p:txBody>
          <a:bodyPr/>
          <a:lstStyle/>
          <a:p>
            <a:fld id="{355A3832-A489-1441-88E8-E28AA31D2DC1}" type="slidenum">
              <a:rPr lang="en-US" smtClean="0"/>
              <a:t>25</a:t>
            </a:fld>
            <a:endParaRPr lang="en-US"/>
          </a:p>
        </p:txBody>
      </p:sp>
    </p:spTree>
    <p:extLst>
      <p:ext uri="{BB962C8B-B14F-4D97-AF65-F5344CB8AC3E}">
        <p14:creationId xmlns:p14="http://schemas.microsoft.com/office/powerpoint/2010/main" val="577751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43B5A-7107-49FF-7A32-6F7F22CF5D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5EBE9-D931-3E4E-CFD9-C4B50E0FB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723DB-DA13-F826-C752-90A71EDAAE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83C97A-EA7D-784F-FEE6-35AC5C9E69BF}"/>
              </a:ext>
            </a:extLst>
          </p:cNvPr>
          <p:cNvSpPr>
            <a:spLocks noGrp="1"/>
          </p:cNvSpPr>
          <p:nvPr>
            <p:ph type="sldNum" sz="quarter" idx="5"/>
          </p:nvPr>
        </p:nvSpPr>
        <p:spPr/>
        <p:txBody>
          <a:bodyPr/>
          <a:lstStyle/>
          <a:p>
            <a:fld id="{355A3832-A489-1441-88E8-E28AA31D2DC1}" type="slidenum">
              <a:rPr lang="en-US" smtClean="0"/>
              <a:t>26</a:t>
            </a:fld>
            <a:endParaRPr lang="en-US"/>
          </a:p>
        </p:txBody>
      </p:sp>
    </p:spTree>
    <p:extLst>
      <p:ext uri="{BB962C8B-B14F-4D97-AF65-F5344CB8AC3E}">
        <p14:creationId xmlns:p14="http://schemas.microsoft.com/office/powerpoint/2010/main" val="2556160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3ADA1-C11C-A5BB-EB77-DDE55732A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EB769-3F64-55F3-5FDE-960D9EFEC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274A9B-2A95-0E69-807B-9D953DF21F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8AAA2E-3A32-BF9B-0E4E-59267DB23EF3}"/>
              </a:ext>
            </a:extLst>
          </p:cNvPr>
          <p:cNvSpPr>
            <a:spLocks noGrp="1"/>
          </p:cNvSpPr>
          <p:nvPr>
            <p:ph type="sldNum" sz="quarter" idx="5"/>
          </p:nvPr>
        </p:nvSpPr>
        <p:spPr/>
        <p:txBody>
          <a:bodyPr/>
          <a:lstStyle/>
          <a:p>
            <a:fld id="{355A3832-A489-1441-88E8-E28AA31D2DC1}" type="slidenum">
              <a:rPr lang="en-US" smtClean="0"/>
              <a:t>27</a:t>
            </a:fld>
            <a:endParaRPr lang="en-US"/>
          </a:p>
        </p:txBody>
      </p:sp>
    </p:spTree>
    <p:extLst>
      <p:ext uri="{BB962C8B-B14F-4D97-AF65-F5344CB8AC3E}">
        <p14:creationId xmlns:p14="http://schemas.microsoft.com/office/powerpoint/2010/main" val="1787182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E80C7-2C2D-824A-656C-19004FC07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7A7452-FE05-450D-37B3-9E7156FDCD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5120A-C951-CF84-1AF1-63012D77D2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D0C856-819C-E979-79C1-B965120FDF72}"/>
              </a:ext>
            </a:extLst>
          </p:cNvPr>
          <p:cNvSpPr>
            <a:spLocks noGrp="1"/>
          </p:cNvSpPr>
          <p:nvPr>
            <p:ph type="sldNum" sz="quarter" idx="5"/>
          </p:nvPr>
        </p:nvSpPr>
        <p:spPr/>
        <p:txBody>
          <a:bodyPr/>
          <a:lstStyle/>
          <a:p>
            <a:fld id="{355A3832-A489-1441-88E8-E28AA31D2DC1}" type="slidenum">
              <a:rPr lang="en-US" smtClean="0"/>
              <a:t>28</a:t>
            </a:fld>
            <a:endParaRPr lang="en-US"/>
          </a:p>
        </p:txBody>
      </p:sp>
    </p:spTree>
    <p:extLst>
      <p:ext uri="{BB962C8B-B14F-4D97-AF65-F5344CB8AC3E}">
        <p14:creationId xmlns:p14="http://schemas.microsoft.com/office/powerpoint/2010/main" val="416154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A5944-4F19-9541-E007-886E8B3C2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3DCF45-46C3-D84D-1147-3DE32E3DFA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93915-2013-EDDA-D2C2-CD242400E7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FBC88F-435F-8CBF-D7B4-156F12625769}"/>
              </a:ext>
            </a:extLst>
          </p:cNvPr>
          <p:cNvSpPr>
            <a:spLocks noGrp="1"/>
          </p:cNvSpPr>
          <p:nvPr>
            <p:ph type="sldNum" sz="quarter" idx="5"/>
          </p:nvPr>
        </p:nvSpPr>
        <p:spPr/>
        <p:txBody>
          <a:bodyPr/>
          <a:lstStyle/>
          <a:p>
            <a:fld id="{355A3832-A489-1441-88E8-E28AA31D2DC1}" type="slidenum">
              <a:rPr lang="en-US" smtClean="0"/>
              <a:t>29</a:t>
            </a:fld>
            <a:endParaRPr lang="en-US"/>
          </a:p>
        </p:txBody>
      </p:sp>
    </p:spTree>
    <p:extLst>
      <p:ext uri="{BB962C8B-B14F-4D97-AF65-F5344CB8AC3E}">
        <p14:creationId xmlns:p14="http://schemas.microsoft.com/office/powerpoint/2010/main" val="232642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CA97-BB69-1090-4C38-06958419EF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F9FCF-1514-F4D8-0066-8086E1B41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F38A5-9E3B-C3CB-4A39-FFD7DCC5C5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C032B9-8D02-409A-34DA-5BA65C5D694D}"/>
              </a:ext>
            </a:extLst>
          </p:cNvPr>
          <p:cNvSpPr>
            <a:spLocks noGrp="1"/>
          </p:cNvSpPr>
          <p:nvPr>
            <p:ph type="sldNum" sz="quarter" idx="5"/>
          </p:nvPr>
        </p:nvSpPr>
        <p:spPr/>
        <p:txBody>
          <a:bodyPr/>
          <a:lstStyle/>
          <a:p>
            <a:fld id="{355A3832-A489-1441-88E8-E28AA31D2DC1}" type="slidenum">
              <a:rPr lang="en-US" smtClean="0"/>
              <a:t>4</a:t>
            </a:fld>
            <a:endParaRPr lang="en-US"/>
          </a:p>
        </p:txBody>
      </p:sp>
    </p:spTree>
    <p:extLst>
      <p:ext uri="{BB962C8B-B14F-4D97-AF65-F5344CB8AC3E}">
        <p14:creationId xmlns:p14="http://schemas.microsoft.com/office/powerpoint/2010/main" val="403413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9104D-3861-4418-41EA-3910FFD1F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B3533-0448-A468-A2CD-7588F7A85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8B0584-329E-7CD4-5CD0-E61194FA9D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AC5A9-461A-E549-297E-B105A868AA97}"/>
              </a:ext>
            </a:extLst>
          </p:cNvPr>
          <p:cNvSpPr>
            <a:spLocks noGrp="1"/>
          </p:cNvSpPr>
          <p:nvPr>
            <p:ph type="sldNum" sz="quarter" idx="5"/>
          </p:nvPr>
        </p:nvSpPr>
        <p:spPr/>
        <p:txBody>
          <a:bodyPr/>
          <a:lstStyle/>
          <a:p>
            <a:fld id="{355A3832-A489-1441-88E8-E28AA31D2DC1}" type="slidenum">
              <a:rPr lang="en-US" smtClean="0"/>
              <a:t>5</a:t>
            </a:fld>
            <a:endParaRPr lang="en-US"/>
          </a:p>
        </p:txBody>
      </p:sp>
    </p:spTree>
    <p:extLst>
      <p:ext uri="{BB962C8B-B14F-4D97-AF65-F5344CB8AC3E}">
        <p14:creationId xmlns:p14="http://schemas.microsoft.com/office/powerpoint/2010/main" val="1072713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FD0B5-7FE5-AFED-F2AE-194926B2CA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D5892-824D-E94A-A2C2-4C6120FDE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EFDD9-BEFD-CAAF-2009-519EC21D9E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D9BED5-5213-4C57-ED31-00C7C08259BA}"/>
              </a:ext>
            </a:extLst>
          </p:cNvPr>
          <p:cNvSpPr>
            <a:spLocks noGrp="1"/>
          </p:cNvSpPr>
          <p:nvPr>
            <p:ph type="sldNum" sz="quarter" idx="5"/>
          </p:nvPr>
        </p:nvSpPr>
        <p:spPr/>
        <p:txBody>
          <a:bodyPr/>
          <a:lstStyle/>
          <a:p>
            <a:fld id="{355A3832-A489-1441-88E8-E28AA31D2DC1}" type="slidenum">
              <a:rPr lang="en-US" smtClean="0"/>
              <a:t>6</a:t>
            </a:fld>
            <a:endParaRPr lang="en-US"/>
          </a:p>
        </p:txBody>
      </p:sp>
    </p:spTree>
    <p:extLst>
      <p:ext uri="{BB962C8B-B14F-4D97-AF65-F5344CB8AC3E}">
        <p14:creationId xmlns:p14="http://schemas.microsoft.com/office/powerpoint/2010/main" val="2079691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CCE67-1A04-0D3C-89C1-63804A55E3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113C53-7C68-EB9D-1BDB-52F11E07D1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FEE49-B3D7-525C-A398-DE1EF5A9FB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D80A0-603A-265B-86B8-9A0BB1FC8DAB}"/>
              </a:ext>
            </a:extLst>
          </p:cNvPr>
          <p:cNvSpPr>
            <a:spLocks noGrp="1"/>
          </p:cNvSpPr>
          <p:nvPr>
            <p:ph type="sldNum" sz="quarter" idx="5"/>
          </p:nvPr>
        </p:nvSpPr>
        <p:spPr/>
        <p:txBody>
          <a:bodyPr/>
          <a:lstStyle/>
          <a:p>
            <a:fld id="{355A3832-A489-1441-88E8-E28AA31D2DC1}" type="slidenum">
              <a:rPr lang="en-US" smtClean="0"/>
              <a:t>7</a:t>
            </a:fld>
            <a:endParaRPr lang="en-US"/>
          </a:p>
        </p:txBody>
      </p:sp>
    </p:spTree>
    <p:extLst>
      <p:ext uri="{BB962C8B-B14F-4D97-AF65-F5344CB8AC3E}">
        <p14:creationId xmlns:p14="http://schemas.microsoft.com/office/powerpoint/2010/main" val="294685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BFAE8-2CDD-A0FD-4E83-0BED28A44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627C66-3C49-ABE2-B761-C693B8A4B5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06ED17-5F0D-579F-C12F-A21087FC82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CC5F63-B258-93C1-3BB0-CF29F8A0C5F0}"/>
              </a:ext>
            </a:extLst>
          </p:cNvPr>
          <p:cNvSpPr>
            <a:spLocks noGrp="1"/>
          </p:cNvSpPr>
          <p:nvPr>
            <p:ph type="sldNum" sz="quarter" idx="5"/>
          </p:nvPr>
        </p:nvSpPr>
        <p:spPr/>
        <p:txBody>
          <a:bodyPr/>
          <a:lstStyle/>
          <a:p>
            <a:fld id="{355A3832-A489-1441-88E8-E28AA31D2DC1}" type="slidenum">
              <a:rPr lang="en-US" smtClean="0"/>
              <a:t>8</a:t>
            </a:fld>
            <a:endParaRPr lang="en-US"/>
          </a:p>
        </p:txBody>
      </p:sp>
    </p:spTree>
    <p:extLst>
      <p:ext uri="{BB962C8B-B14F-4D97-AF65-F5344CB8AC3E}">
        <p14:creationId xmlns:p14="http://schemas.microsoft.com/office/powerpoint/2010/main" val="3975083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CD05E-3575-49A0-AC02-D53254B2B2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79C57-AE0F-51F3-58DA-927B149EAA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01BFAB-AEB9-62BD-17D5-65403D8C1A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03C570-63AD-47C1-D5AE-4EA78487239C}"/>
              </a:ext>
            </a:extLst>
          </p:cNvPr>
          <p:cNvSpPr>
            <a:spLocks noGrp="1"/>
          </p:cNvSpPr>
          <p:nvPr>
            <p:ph type="sldNum" sz="quarter" idx="5"/>
          </p:nvPr>
        </p:nvSpPr>
        <p:spPr/>
        <p:txBody>
          <a:bodyPr/>
          <a:lstStyle/>
          <a:p>
            <a:fld id="{355A3832-A489-1441-88E8-E28AA31D2DC1}" type="slidenum">
              <a:rPr lang="en-US" smtClean="0"/>
              <a:t>9</a:t>
            </a:fld>
            <a:endParaRPr lang="en-US"/>
          </a:p>
        </p:txBody>
      </p:sp>
    </p:spTree>
    <p:extLst>
      <p:ext uri="{BB962C8B-B14F-4D97-AF65-F5344CB8AC3E}">
        <p14:creationId xmlns:p14="http://schemas.microsoft.com/office/powerpoint/2010/main" val="687693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E35DD-A378-04F3-7B25-DBC542261D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C50E9-6678-0E93-3601-EE91D4C88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40440-B59E-CEE8-04DF-AA58B99766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BABB61-E8E2-BC9F-FF1F-63B74D78BB4D}"/>
              </a:ext>
            </a:extLst>
          </p:cNvPr>
          <p:cNvSpPr>
            <a:spLocks noGrp="1"/>
          </p:cNvSpPr>
          <p:nvPr>
            <p:ph type="sldNum" sz="quarter" idx="5"/>
          </p:nvPr>
        </p:nvSpPr>
        <p:spPr/>
        <p:txBody>
          <a:bodyPr/>
          <a:lstStyle/>
          <a:p>
            <a:fld id="{355A3832-A489-1441-88E8-E28AA31D2DC1}" type="slidenum">
              <a:rPr lang="en-US" smtClean="0"/>
              <a:t>10</a:t>
            </a:fld>
            <a:endParaRPr lang="en-US"/>
          </a:p>
        </p:txBody>
      </p:sp>
    </p:spTree>
    <p:extLst>
      <p:ext uri="{BB962C8B-B14F-4D97-AF65-F5344CB8AC3E}">
        <p14:creationId xmlns:p14="http://schemas.microsoft.com/office/powerpoint/2010/main" val="3710822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9A0873-1880-B742-9D14-2FB40A7A5D8D}"/>
              </a:ext>
            </a:extLst>
          </p:cNvPr>
          <p:cNvSpPr>
            <a:spLocks noGrp="1"/>
          </p:cNvSpPr>
          <p:nvPr>
            <p:ph type="ctrTitle"/>
          </p:nvPr>
        </p:nvSpPr>
        <p:spPr>
          <a:xfrm>
            <a:off x="1143000" y="935302"/>
            <a:ext cx="6858000" cy="1989667"/>
          </a:xfrm>
        </p:spPr>
        <p:txBody>
          <a:bodyPr anchor="b"/>
          <a:lstStyle>
            <a:lvl1pPr algn="ctr">
              <a:defRPr sz="45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4ADE98E-5503-C04F-8C8A-146914C957EF}"/>
              </a:ext>
            </a:extLst>
          </p:cNvPr>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EBFCFB3C-68CB-AF45-83CF-F14D1E273856}"/>
              </a:ext>
            </a:extLst>
          </p:cNvPr>
          <p:cNvSpPr>
            <a:spLocks noGrp="1"/>
          </p:cNvSpPr>
          <p:nvPr>
            <p:ph type="dt" sz="half" idx="10"/>
          </p:nvPr>
        </p:nvSpPr>
        <p:spPr/>
        <p:txBody>
          <a:bodyPr/>
          <a:lstStyle/>
          <a:p>
            <a:fld id="{BAB48DA8-9E83-7A43-879C-13E07D45CA89}" type="datetimeFigureOut">
              <a:rPr lang="it-IT" smtClean="0"/>
              <a:t>28/02/25</a:t>
            </a:fld>
            <a:endParaRPr lang="it-IT"/>
          </a:p>
        </p:txBody>
      </p:sp>
      <p:sp>
        <p:nvSpPr>
          <p:cNvPr id="5" name="Segnaposto piè di pagina 4">
            <a:extLst>
              <a:ext uri="{FF2B5EF4-FFF2-40B4-BE49-F238E27FC236}">
                <a16:creationId xmlns:a16="http://schemas.microsoft.com/office/drawing/2014/main" id="{6FCE9117-6177-6749-B5B6-08F3001E4A9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684A2CE-27D6-1E4F-A2D7-5DC7E9132E7A}"/>
              </a:ext>
            </a:extLst>
          </p:cNvPr>
          <p:cNvSpPr>
            <a:spLocks noGrp="1"/>
          </p:cNvSpPr>
          <p:nvPr>
            <p:ph type="sldNum" sz="quarter" idx="12"/>
          </p:nvPr>
        </p:nvSpPr>
        <p:spPr/>
        <p:txBody>
          <a:bodyPr/>
          <a:lstStyle/>
          <a:p>
            <a:fld id="{E8200DFF-613B-9445-9506-D3A90EA6358B}" type="slidenum">
              <a:rPr lang="it-IT" smtClean="0"/>
              <a:t>‹#›</a:t>
            </a:fld>
            <a:endParaRPr lang="it-IT"/>
          </a:p>
        </p:txBody>
      </p:sp>
    </p:spTree>
    <p:extLst>
      <p:ext uri="{BB962C8B-B14F-4D97-AF65-F5344CB8AC3E}">
        <p14:creationId xmlns:p14="http://schemas.microsoft.com/office/powerpoint/2010/main" val="236093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B8E8B5-BE3C-E141-A726-94E1D8638AC9}"/>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76625A7-AB82-2047-844E-F0C311241CC7}"/>
              </a:ext>
            </a:extLst>
          </p:cNvPr>
          <p:cNvSpPr>
            <a:spLocks noGrp="1"/>
          </p:cNvSpPr>
          <p:nvPr>
            <p:ph type="body" orient="vert" idx="1"/>
          </p:nvPr>
        </p:nvSpPr>
        <p:spPr/>
        <p:txBody>
          <a:bodyPr vert="eaVert"/>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A3985F77-A9AC-2141-8921-C99D5FC384BB}"/>
              </a:ext>
            </a:extLst>
          </p:cNvPr>
          <p:cNvSpPr>
            <a:spLocks noGrp="1"/>
          </p:cNvSpPr>
          <p:nvPr>
            <p:ph type="dt" sz="half" idx="10"/>
          </p:nvPr>
        </p:nvSpPr>
        <p:spPr/>
        <p:txBody>
          <a:bodyPr/>
          <a:lstStyle/>
          <a:p>
            <a:fld id="{BAB48DA8-9E83-7A43-879C-13E07D45CA89}" type="datetimeFigureOut">
              <a:rPr lang="it-IT" smtClean="0"/>
              <a:t>28/02/25</a:t>
            </a:fld>
            <a:endParaRPr lang="it-IT"/>
          </a:p>
        </p:txBody>
      </p:sp>
      <p:sp>
        <p:nvSpPr>
          <p:cNvPr id="5" name="Segnaposto piè di pagina 4">
            <a:extLst>
              <a:ext uri="{FF2B5EF4-FFF2-40B4-BE49-F238E27FC236}">
                <a16:creationId xmlns:a16="http://schemas.microsoft.com/office/drawing/2014/main" id="{DBFEB8BA-6A91-3845-BDF1-08FC4DFEEFD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BC8EAE4-394E-034D-B23D-C25DD3FFB539}"/>
              </a:ext>
            </a:extLst>
          </p:cNvPr>
          <p:cNvSpPr>
            <a:spLocks noGrp="1"/>
          </p:cNvSpPr>
          <p:nvPr>
            <p:ph type="sldNum" sz="quarter" idx="12"/>
          </p:nvPr>
        </p:nvSpPr>
        <p:spPr/>
        <p:txBody>
          <a:bodyPr/>
          <a:lstStyle/>
          <a:p>
            <a:fld id="{E8200DFF-613B-9445-9506-D3A90EA6358B}" type="slidenum">
              <a:rPr lang="it-IT" smtClean="0"/>
              <a:t>‹#›</a:t>
            </a:fld>
            <a:endParaRPr lang="it-IT"/>
          </a:p>
        </p:txBody>
      </p:sp>
    </p:spTree>
    <p:extLst>
      <p:ext uri="{BB962C8B-B14F-4D97-AF65-F5344CB8AC3E}">
        <p14:creationId xmlns:p14="http://schemas.microsoft.com/office/powerpoint/2010/main" val="1947094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AD836F4-898C-6640-B5D2-13FEFA5BD73B}"/>
              </a:ext>
            </a:extLst>
          </p:cNvPr>
          <p:cNvSpPr>
            <a:spLocks noGrp="1"/>
          </p:cNvSpPr>
          <p:nvPr>
            <p:ph type="title" orient="vert"/>
          </p:nvPr>
        </p:nvSpPr>
        <p:spPr>
          <a:xfrm>
            <a:off x="6543675" y="304271"/>
            <a:ext cx="1971675" cy="484319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CB7CA63-BC09-E442-89C7-3D840D9AE1F0}"/>
              </a:ext>
            </a:extLst>
          </p:cNvPr>
          <p:cNvSpPr>
            <a:spLocks noGrp="1"/>
          </p:cNvSpPr>
          <p:nvPr>
            <p:ph type="body" orient="vert" idx="1"/>
          </p:nvPr>
        </p:nvSpPr>
        <p:spPr>
          <a:xfrm>
            <a:off x="628650" y="304271"/>
            <a:ext cx="5800725" cy="4843198"/>
          </a:xfrm>
        </p:spPr>
        <p:txBody>
          <a:bodyPr vert="eaVert"/>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F9BA080A-D20A-4A43-A231-3E3191C1C921}"/>
              </a:ext>
            </a:extLst>
          </p:cNvPr>
          <p:cNvSpPr>
            <a:spLocks noGrp="1"/>
          </p:cNvSpPr>
          <p:nvPr>
            <p:ph type="dt" sz="half" idx="10"/>
          </p:nvPr>
        </p:nvSpPr>
        <p:spPr/>
        <p:txBody>
          <a:bodyPr/>
          <a:lstStyle/>
          <a:p>
            <a:fld id="{BAB48DA8-9E83-7A43-879C-13E07D45CA89}" type="datetimeFigureOut">
              <a:rPr lang="it-IT" smtClean="0"/>
              <a:t>28/02/25</a:t>
            </a:fld>
            <a:endParaRPr lang="it-IT"/>
          </a:p>
        </p:txBody>
      </p:sp>
      <p:sp>
        <p:nvSpPr>
          <p:cNvPr id="5" name="Segnaposto piè di pagina 4">
            <a:extLst>
              <a:ext uri="{FF2B5EF4-FFF2-40B4-BE49-F238E27FC236}">
                <a16:creationId xmlns:a16="http://schemas.microsoft.com/office/drawing/2014/main" id="{4FC69922-DAFE-674E-9A1A-7AAC9A0A3E3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C9302C4-DFF0-9440-B70A-64CCB3688C65}"/>
              </a:ext>
            </a:extLst>
          </p:cNvPr>
          <p:cNvSpPr>
            <a:spLocks noGrp="1"/>
          </p:cNvSpPr>
          <p:nvPr>
            <p:ph type="sldNum" sz="quarter" idx="12"/>
          </p:nvPr>
        </p:nvSpPr>
        <p:spPr/>
        <p:txBody>
          <a:bodyPr/>
          <a:lstStyle/>
          <a:p>
            <a:fld id="{E8200DFF-613B-9445-9506-D3A90EA6358B}" type="slidenum">
              <a:rPr lang="it-IT" smtClean="0"/>
              <a:t>‹#›</a:t>
            </a:fld>
            <a:endParaRPr lang="it-IT"/>
          </a:p>
        </p:txBody>
      </p:sp>
    </p:spTree>
    <p:extLst>
      <p:ext uri="{BB962C8B-B14F-4D97-AF65-F5344CB8AC3E}">
        <p14:creationId xmlns:p14="http://schemas.microsoft.com/office/powerpoint/2010/main" val="402217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6EA0C-3E0B-1C41-94B4-9DA0438A6C7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98984BE-A954-5447-A78B-FBA8F543F5B7}"/>
              </a:ext>
            </a:extLst>
          </p:cNvPr>
          <p:cNvSpPr>
            <a:spLocks noGrp="1"/>
          </p:cNvSpPr>
          <p:nvPr>
            <p:ph idx="1"/>
          </p:nvPr>
        </p:nvSpPr>
        <p:spPr/>
        <p:txBody>
          <a:bodyPr/>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5FB2F29F-4DA6-B548-925E-00A979765638}"/>
              </a:ext>
            </a:extLst>
          </p:cNvPr>
          <p:cNvSpPr>
            <a:spLocks noGrp="1"/>
          </p:cNvSpPr>
          <p:nvPr>
            <p:ph type="dt" sz="half" idx="10"/>
          </p:nvPr>
        </p:nvSpPr>
        <p:spPr/>
        <p:txBody>
          <a:bodyPr/>
          <a:lstStyle/>
          <a:p>
            <a:fld id="{BAB48DA8-9E83-7A43-879C-13E07D45CA89}" type="datetimeFigureOut">
              <a:rPr lang="it-IT" smtClean="0"/>
              <a:t>28/02/25</a:t>
            </a:fld>
            <a:endParaRPr lang="it-IT"/>
          </a:p>
        </p:txBody>
      </p:sp>
      <p:sp>
        <p:nvSpPr>
          <p:cNvPr id="5" name="Segnaposto piè di pagina 4">
            <a:extLst>
              <a:ext uri="{FF2B5EF4-FFF2-40B4-BE49-F238E27FC236}">
                <a16:creationId xmlns:a16="http://schemas.microsoft.com/office/drawing/2014/main" id="{EFBB4281-48BC-034F-B9AF-022D19203D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B50BD9B-F492-F642-A5C5-F4BAF0E7949F}"/>
              </a:ext>
            </a:extLst>
          </p:cNvPr>
          <p:cNvSpPr>
            <a:spLocks noGrp="1"/>
          </p:cNvSpPr>
          <p:nvPr>
            <p:ph type="sldNum" sz="quarter" idx="12"/>
          </p:nvPr>
        </p:nvSpPr>
        <p:spPr/>
        <p:txBody>
          <a:bodyPr/>
          <a:lstStyle/>
          <a:p>
            <a:fld id="{E8200DFF-613B-9445-9506-D3A90EA6358B}" type="slidenum">
              <a:rPr lang="it-IT" smtClean="0"/>
              <a:t>‹#›</a:t>
            </a:fld>
            <a:endParaRPr lang="it-IT"/>
          </a:p>
        </p:txBody>
      </p:sp>
    </p:spTree>
    <p:extLst>
      <p:ext uri="{BB962C8B-B14F-4D97-AF65-F5344CB8AC3E}">
        <p14:creationId xmlns:p14="http://schemas.microsoft.com/office/powerpoint/2010/main" val="4241904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162A16-346A-BA4F-96CA-DFBFC5C06D79}"/>
              </a:ext>
            </a:extLst>
          </p:cNvPr>
          <p:cNvSpPr>
            <a:spLocks noGrp="1"/>
          </p:cNvSpPr>
          <p:nvPr>
            <p:ph type="title"/>
          </p:nvPr>
        </p:nvSpPr>
        <p:spPr>
          <a:xfrm>
            <a:off x="623888" y="1424782"/>
            <a:ext cx="7886700" cy="2377281"/>
          </a:xfrm>
        </p:spPr>
        <p:txBody>
          <a:bodyPr anchor="b"/>
          <a:lstStyle>
            <a:lvl1pPr>
              <a:defRPr sz="45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459F343-5F9A-9547-921E-4FA2D378FB44}"/>
              </a:ext>
            </a:extLst>
          </p:cNvPr>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8AABDF7E-882A-8F4A-9D27-35FDF777FB3F}"/>
              </a:ext>
            </a:extLst>
          </p:cNvPr>
          <p:cNvSpPr>
            <a:spLocks noGrp="1"/>
          </p:cNvSpPr>
          <p:nvPr>
            <p:ph type="dt" sz="half" idx="10"/>
          </p:nvPr>
        </p:nvSpPr>
        <p:spPr/>
        <p:txBody>
          <a:bodyPr/>
          <a:lstStyle/>
          <a:p>
            <a:fld id="{BAB48DA8-9E83-7A43-879C-13E07D45CA89}" type="datetimeFigureOut">
              <a:rPr lang="it-IT" smtClean="0"/>
              <a:t>28/02/25</a:t>
            </a:fld>
            <a:endParaRPr lang="it-IT"/>
          </a:p>
        </p:txBody>
      </p:sp>
      <p:sp>
        <p:nvSpPr>
          <p:cNvPr id="5" name="Segnaposto piè di pagina 4">
            <a:extLst>
              <a:ext uri="{FF2B5EF4-FFF2-40B4-BE49-F238E27FC236}">
                <a16:creationId xmlns:a16="http://schemas.microsoft.com/office/drawing/2014/main" id="{CB761C4E-947D-EC41-910C-19B50487E12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19FDBA0-5892-E34B-9ADB-4E8733E3FC86}"/>
              </a:ext>
            </a:extLst>
          </p:cNvPr>
          <p:cNvSpPr>
            <a:spLocks noGrp="1"/>
          </p:cNvSpPr>
          <p:nvPr>
            <p:ph type="sldNum" sz="quarter" idx="12"/>
          </p:nvPr>
        </p:nvSpPr>
        <p:spPr/>
        <p:txBody>
          <a:bodyPr/>
          <a:lstStyle/>
          <a:p>
            <a:fld id="{E8200DFF-613B-9445-9506-D3A90EA6358B}" type="slidenum">
              <a:rPr lang="it-IT" smtClean="0"/>
              <a:t>‹#›</a:t>
            </a:fld>
            <a:endParaRPr lang="it-IT"/>
          </a:p>
        </p:txBody>
      </p:sp>
    </p:spTree>
    <p:extLst>
      <p:ext uri="{BB962C8B-B14F-4D97-AF65-F5344CB8AC3E}">
        <p14:creationId xmlns:p14="http://schemas.microsoft.com/office/powerpoint/2010/main" val="406537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36E05C-BDC8-9848-9940-0AD70C56E7B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54CF78C-4BD7-A04F-8E03-4814274F7550}"/>
              </a:ext>
            </a:extLst>
          </p:cNvPr>
          <p:cNvSpPr>
            <a:spLocks noGrp="1"/>
          </p:cNvSpPr>
          <p:nvPr>
            <p:ph sz="half" idx="1"/>
          </p:nvPr>
        </p:nvSpPr>
        <p:spPr>
          <a:xfrm>
            <a:off x="628650" y="1521354"/>
            <a:ext cx="3886200" cy="3626115"/>
          </a:xfrm>
        </p:spPr>
        <p:txBody>
          <a:bodyPr/>
          <a:lstStyle/>
          <a:p>
            <a:r>
              <a:rPr lang="it-IT"/>
              <a:t>Modifica gli stili del testo dello schema
Secondo livello
Terzo livello
Quarto livello
Quinto livello</a:t>
            </a:r>
          </a:p>
        </p:txBody>
      </p:sp>
      <p:sp>
        <p:nvSpPr>
          <p:cNvPr id="4" name="Segnaposto contenuto 3">
            <a:extLst>
              <a:ext uri="{FF2B5EF4-FFF2-40B4-BE49-F238E27FC236}">
                <a16:creationId xmlns:a16="http://schemas.microsoft.com/office/drawing/2014/main" id="{34C71C89-98F5-6044-B0C0-C9ED1090F701}"/>
              </a:ext>
            </a:extLst>
          </p:cNvPr>
          <p:cNvSpPr>
            <a:spLocks noGrp="1"/>
          </p:cNvSpPr>
          <p:nvPr>
            <p:ph sz="half" idx="2"/>
          </p:nvPr>
        </p:nvSpPr>
        <p:spPr>
          <a:xfrm>
            <a:off x="4629150" y="1521354"/>
            <a:ext cx="3886200" cy="3626115"/>
          </a:xfrm>
        </p:spPr>
        <p:txBody>
          <a:bodyPr/>
          <a:lstStyle/>
          <a:p>
            <a:r>
              <a:rPr lang="it-IT"/>
              <a:t>Modifica gli stili del testo dello schema
Secondo livello
Terzo livello
Quarto livello
Quinto livello</a:t>
            </a:r>
          </a:p>
        </p:txBody>
      </p:sp>
      <p:sp>
        <p:nvSpPr>
          <p:cNvPr id="5" name="Segnaposto data 4">
            <a:extLst>
              <a:ext uri="{FF2B5EF4-FFF2-40B4-BE49-F238E27FC236}">
                <a16:creationId xmlns:a16="http://schemas.microsoft.com/office/drawing/2014/main" id="{CAE59E9E-E203-6A43-ACF2-0F5CD4FA4105}"/>
              </a:ext>
            </a:extLst>
          </p:cNvPr>
          <p:cNvSpPr>
            <a:spLocks noGrp="1"/>
          </p:cNvSpPr>
          <p:nvPr>
            <p:ph type="dt" sz="half" idx="10"/>
          </p:nvPr>
        </p:nvSpPr>
        <p:spPr/>
        <p:txBody>
          <a:bodyPr/>
          <a:lstStyle/>
          <a:p>
            <a:fld id="{BAB48DA8-9E83-7A43-879C-13E07D45CA89}" type="datetimeFigureOut">
              <a:rPr lang="it-IT" smtClean="0"/>
              <a:t>28/02/25</a:t>
            </a:fld>
            <a:endParaRPr lang="it-IT"/>
          </a:p>
        </p:txBody>
      </p:sp>
      <p:sp>
        <p:nvSpPr>
          <p:cNvPr id="6" name="Segnaposto piè di pagina 5">
            <a:extLst>
              <a:ext uri="{FF2B5EF4-FFF2-40B4-BE49-F238E27FC236}">
                <a16:creationId xmlns:a16="http://schemas.microsoft.com/office/drawing/2014/main" id="{78793879-3D9B-F74A-B00C-33DECF9B2C5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6157D7B-ACB5-7540-98F7-9954BB594AA6}"/>
              </a:ext>
            </a:extLst>
          </p:cNvPr>
          <p:cNvSpPr>
            <a:spLocks noGrp="1"/>
          </p:cNvSpPr>
          <p:nvPr>
            <p:ph type="sldNum" sz="quarter" idx="12"/>
          </p:nvPr>
        </p:nvSpPr>
        <p:spPr/>
        <p:txBody>
          <a:bodyPr/>
          <a:lstStyle/>
          <a:p>
            <a:fld id="{E8200DFF-613B-9445-9506-D3A90EA6358B}" type="slidenum">
              <a:rPr lang="it-IT" smtClean="0"/>
              <a:t>‹#›</a:t>
            </a:fld>
            <a:endParaRPr lang="it-IT"/>
          </a:p>
        </p:txBody>
      </p:sp>
    </p:spTree>
    <p:extLst>
      <p:ext uri="{BB962C8B-B14F-4D97-AF65-F5344CB8AC3E}">
        <p14:creationId xmlns:p14="http://schemas.microsoft.com/office/powerpoint/2010/main" val="377697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56E255-AF5A-2847-A5FE-29BC7B3DF072}"/>
              </a:ext>
            </a:extLst>
          </p:cNvPr>
          <p:cNvSpPr>
            <a:spLocks noGrp="1"/>
          </p:cNvSpPr>
          <p:nvPr>
            <p:ph type="title"/>
          </p:nvPr>
        </p:nvSpPr>
        <p:spPr>
          <a:xfrm>
            <a:off x="629841" y="304271"/>
            <a:ext cx="7886700" cy="1104636"/>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3998EA0-2C58-D54D-ACBF-F7DB9B80BA81}"/>
              </a:ext>
            </a:extLst>
          </p:cNvPr>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it-IT"/>
              <a:t>Modifica gli stili del testo dello schema
Secondo livello
Terzo livello
Quarto livello
Quinto livello</a:t>
            </a:r>
          </a:p>
        </p:txBody>
      </p:sp>
      <p:sp>
        <p:nvSpPr>
          <p:cNvPr id="4" name="Segnaposto contenuto 3">
            <a:extLst>
              <a:ext uri="{FF2B5EF4-FFF2-40B4-BE49-F238E27FC236}">
                <a16:creationId xmlns:a16="http://schemas.microsoft.com/office/drawing/2014/main" id="{956DC02E-6DA0-2842-88FF-45C2C144BA53}"/>
              </a:ext>
            </a:extLst>
          </p:cNvPr>
          <p:cNvSpPr>
            <a:spLocks noGrp="1"/>
          </p:cNvSpPr>
          <p:nvPr>
            <p:ph sz="half" idx="2"/>
          </p:nvPr>
        </p:nvSpPr>
        <p:spPr>
          <a:xfrm>
            <a:off x="629842" y="2087563"/>
            <a:ext cx="3868340" cy="3070490"/>
          </a:xfrm>
        </p:spPr>
        <p:txBody>
          <a:bodyPr/>
          <a:lstStyle/>
          <a:p>
            <a:r>
              <a:rPr lang="it-IT"/>
              <a:t>Modifica gli stili del testo dello schema
Secondo livello
Terzo livello
Quarto livello
Quinto livello</a:t>
            </a:r>
          </a:p>
        </p:txBody>
      </p:sp>
      <p:sp>
        <p:nvSpPr>
          <p:cNvPr id="5" name="Segnaposto testo 4">
            <a:extLst>
              <a:ext uri="{FF2B5EF4-FFF2-40B4-BE49-F238E27FC236}">
                <a16:creationId xmlns:a16="http://schemas.microsoft.com/office/drawing/2014/main" id="{5BE00904-4838-294E-A6E0-A49A29978D77}"/>
              </a:ext>
            </a:extLst>
          </p:cNvPr>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it-IT"/>
              <a:t>Modifica gli stili del testo dello schema
Secondo livello
Terzo livello
Quarto livello
Quinto livello</a:t>
            </a:r>
          </a:p>
        </p:txBody>
      </p:sp>
      <p:sp>
        <p:nvSpPr>
          <p:cNvPr id="6" name="Segnaposto contenuto 5">
            <a:extLst>
              <a:ext uri="{FF2B5EF4-FFF2-40B4-BE49-F238E27FC236}">
                <a16:creationId xmlns:a16="http://schemas.microsoft.com/office/drawing/2014/main" id="{0136E726-FC11-894B-8284-2C0DA20DDEC3}"/>
              </a:ext>
            </a:extLst>
          </p:cNvPr>
          <p:cNvSpPr>
            <a:spLocks noGrp="1"/>
          </p:cNvSpPr>
          <p:nvPr>
            <p:ph sz="quarter" idx="4"/>
          </p:nvPr>
        </p:nvSpPr>
        <p:spPr>
          <a:xfrm>
            <a:off x="4629150" y="2087563"/>
            <a:ext cx="3887391" cy="3070490"/>
          </a:xfrm>
        </p:spPr>
        <p:txBody>
          <a:bodyPr/>
          <a:lstStyle/>
          <a:p>
            <a:r>
              <a:rPr lang="it-IT"/>
              <a:t>Modifica gli stili del testo dello schema
Secondo livello
Terzo livello
Quarto livello
Quinto livello</a:t>
            </a:r>
          </a:p>
        </p:txBody>
      </p:sp>
      <p:sp>
        <p:nvSpPr>
          <p:cNvPr id="7" name="Segnaposto data 6">
            <a:extLst>
              <a:ext uri="{FF2B5EF4-FFF2-40B4-BE49-F238E27FC236}">
                <a16:creationId xmlns:a16="http://schemas.microsoft.com/office/drawing/2014/main" id="{B94DCFF6-6C79-2A47-AF31-57F4847CBA1D}"/>
              </a:ext>
            </a:extLst>
          </p:cNvPr>
          <p:cNvSpPr>
            <a:spLocks noGrp="1"/>
          </p:cNvSpPr>
          <p:nvPr>
            <p:ph type="dt" sz="half" idx="10"/>
          </p:nvPr>
        </p:nvSpPr>
        <p:spPr/>
        <p:txBody>
          <a:bodyPr/>
          <a:lstStyle/>
          <a:p>
            <a:fld id="{BAB48DA8-9E83-7A43-879C-13E07D45CA89}" type="datetimeFigureOut">
              <a:rPr lang="it-IT" smtClean="0"/>
              <a:t>28/02/25</a:t>
            </a:fld>
            <a:endParaRPr lang="it-IT"/>
          </a:p>
        </p:txBody>
      </p:sp>
      <p:sp>
        <p:nvSpPr>
          <p:cNvPr id="8" name="Segnaposto piè di pagina 7">
            <a:extLst>
              <a:ext uri="{FF2B5EF4-FFF2-40B4-BE49-F238E27FC236}">
                <a16:creationId xmlns:a16="http://schemas.microsoft.com/office/drawing/2014/main" id="{B9D41C80-976E-2441-B92B-34B7A279397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1327BBB-3F14-E348-9B29-E3E609DCDAB9}"/>
              </a:ext>
            </a:extLst>
          </p:cNvPr>
          <p:cNvSpPr>
            <a:spLocks noGrp="1"/>
          </p:cNvSpPr>
          <p:nvPr>
            <p:ph type="sldNum" sz="quarter" idx="12"/>
          </p:nvPr>
        </p:nvSpPr>
        <p:spPr/>
        <p:txBody>
          <a:bodyPr/>
          <a:lstStyle/>
          <a:p>
            <a:fld id="{E8200DFF-613B-9445-9506-D3A90EA6358B}" type="slidenum">
              <a:rPr lang="it-IT" smtClean="0"/>
              <a:t>‹#›</a:t>
            </a:fld>
            <a:endParaRPr lang="it-IT"/>
          </a:p>
        </p:txBody>
      </p:sp>
    </p:spTree>
    <p:extLst>
      <p:ext uri="{BB962C8B-B14F-4D97-AF65-F5344CB8AC3E}">
        <p14:creationId xmlns:p14="http://schemas.microsoft.com/office/powerpoint/2010/main" val="2666922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46E043-9D9D-494D-A40A-3BD2CA5C394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71EDEE2-3710-E343-ADA3-9DB82CF1B619}"/>
              </a:ext>
            </a:extLst>
          </p:cNvPr>
          <p:cNvSpPr>
            <a:spLocks noGrp="1"/>
          </p:cNvSpPr>
          <p:nvPr>
            <p:ph type="dt" sz="half" idx="10"/>
          </p:nvPr>
        </p:nvSpPr>
        <p:spPr/>
        <p:txBody>
          <a:bodyPr/>
          <a:lstStyle/>
          <a:p>
            <a:fld id="{BAB48DA8-9E83-7A43-879C-13E07D45CA89}" type="datetimeFigureOut">
              <a:rPr lang="it-IT" smtClean="0"/>
              <a:t>28/02/25</a:t>
            </a:fld>
            <a:endParaRPr lang="it-IT"/>
          </a:p>
        </p:txBody>
      </p:sp>
      <p:sp>
        <p:nvSpPr>
          <p:cNvPr id="4" name="Segnaposto piè di pagina 3">
            <a:extLst>
              <a:ext uri="{FF2B5EF4-FFF2-40B4-BE49-F238E27FC236}">
                <a16:creationId xmlns:a16="http://schemas.microsoft.com/office/drawing/2014/main" id="{65D5F06E-5D1B-1845-B698-8BFE3926C2A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A7FE9DC-E348-E14D-8BA6-3B9319D39AEE}"/>
              </a:ext>
            </a:extLst>
          </p:cNvPr>
          <p:cNvSpPr>
            <a:spLocks noGrp="1"/>
          </p:cNvSpPr>
          <p:nvPr>
            <p:ph type="sldNum" sz="quarter" idx="12"/>
          </p:nvPr>
        </p:nvSpPr>
        <p:spPr/>
        <p:txBody>
          <a:bodyPr/>
          <a:lstStyle/>
          <a:p>
            <a:fld id="{E8200DFF-613B-9445-9506-D3A90EA6358B}" type="slidenum">
              <a:rPr lang="it-IT" smtClean="0"/>
              <a:t>‹#›</a:t>
            </a:fld>
            <a:endParaRPr lang="it-IT"/>
          </a:p>
        </p:txBody>
      </p:sp>
    </p:spTree>
    <p:extLst>
      <p:ext uri="{BB962C8B-B14F-4D97-AF65-F5344CB8AC3E}">
        <p14:creationId xmlns:p14="http://schemas.microsoft.com/office/powerpoint/2010/main" val="1766630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24DC0B9-53AD-DD4B-ABE3-078D22BC9C57}"/>
              </a:ext>
            </a:extLst>
          </p:cNvPr>
          <p:cNvSpPr>
            <a:spLocks noGrp="1"/>
          </p:cNvSpPr>
          <p:nvPr>
            <p:ph type="dt" sz="half" idx="10"/>
          </p:nvPr>
        </p:nvSpPr>
        <p:spPr/>
        <p:txBody>
          <a:bodyPr/>
          <a:lstStyle/>
          <a:p>
            <a:fld id="{BAB48DA8-9E83-7A43-879C-13E07D45CA89}" type="datetimeFigureOut">
              <a:rPr lang="it-IT" smtClean="0"/>
              <a:t>28/02/25</a:t>
            </a:fld>
            <a:endParaRPr lang="it-IT"/>
          </a:p>
        </p:txBody>
      </p:sp>
      <p:sp>
        <p:nvSpPr>
          <p:cNvPr id="3" name="Segnaposto piè di pagina 2">
            <a:extLst>
              <a:ext uri="{FF2B5EF4-FFF2-40B4-BE49-F238E27FC236}">
                <a16:creationId xmlns:a16="http://schemas.microsoft.com/office/drawing/2014/main" id="{17C8AC15-075A-474D-A049-867D8735EBD0}"/>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330B82C-E2EB-8B44-AA13-0C9489BE251D}"/>
              </a:ext>
            </a:extLst>
          </p:cNvPr>
          <p:cNvSpPr>
            <a:spLocks noGrp="1"/>
          </p:cNvSpPr>
          <p:nvPr>
            <p:ph type="sldNum" sz="quarter" idx="12"/>
          </p:nvPr>
        </p:nvSpPr>
        <p:spPr/>
        <p:txBody>
          <a:bodyPr/>
          <a:lstStyle/>
          <a:p>
            <a:fld id="{E8200DFF-613B-9445-9506-D3A90EA6358B}" type="slidenum">
              <a:rPr lang="it-IT" smtClean="0"/>
              <a:t>‹#›</a:t>
            </a:fld>
            <a:endParaRPr lang="it-IT"/>
          </a:p>
        </p:txBody>
      </p:sp>
    </p:spTree>
    <p:extLst>
      <p:ext uri="{BB962C8B-B14F-4D97-AF65-F5344CB8AC3E}">
        <p14:creationId xmlns:p14="http://schemas.microsoft.com/office/powerpoint/2010/main" val="3126281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449BD-6962-A74C-8D25-82B7A7148AAD}"/>
              </a:ext>
            </a:extLst>
          </p:cNvPr>
          <p:cNvSpPr>
            <a:spLocks noGrp="1"/>
          </p:cNvSpPr>
          <p:nvPr>
            <p:ph type="title"/>
          </p:nvPr>
        </p:nvSpPr>
        <p:spPr>
          <a:xfrm>
            <a:off x="629841" y="381000"/>
            <a:ext cx="2949178" cy="1333500"/>
          </a:xfrm>
        </p:spPr>
        <p:txBody>
          <a:bodyPr anchor="b"/>
          <a:lstStyle>
            <a:lvl1pPr>
              <a:defRPr sz="24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361FBA2-C35D-7E47-BB00-3CD3700AB480}"/>
              </a:ext>
            </a:extLst>
          </p:cNvPr>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r>
              <a:rPr lang="it-IT"/>
              <a:t>Modifica gli stili del testo dello schema
Secondo livello
Terzo livello
Quarto livello
Quinto livello</a:t>
            </a:r>
          </a:p>
        </p:txBody>
      </p:sp>
      <p:sp>
        <p:nvSpPr>
          <p:cNvPr id="4" name="Segnaposto testo 3">
            <a:extLst>
              <a:ext uri="{FF2B5EF4-FFF2-40B4-BE49-F238E27FC236}">
                <a16:creationId xmlns:a16="http://schemas.microsoft.com/office/drawing/2014/main" id="{9344F022-1C4E-2744-8CE7-D26A732F9563}"/>
              </a:ext>
            </a:extLst>
          </p:cNvPr>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it-IT"/>
              <a:t>Modifica gli stili del testo dello schema
Secondo livello
Terzo livello
Quarto livello
Quinto livello</a:t>
            </a:r>
          </a:p>
        </p:txBody>
      </p:sp>
      <p:sp>
        <p:nvSpPr>
          <p:cNvPr id="5" name="Segnaposto data 4">
            <a:extLst>
              <a:ext uri="{FF2B5EF4-FFF2-40B4-BE49-F238E27FC236}">
                <a16:creationId xmlns:a16="http://schemas.microsoft.com/office/drawing/2014/main" id="{E7BE6608-D304-394F-9A2C-E27018B04A9E}"/>
              </a:ext>
            </a:extLst>
          </p:cNvPr>
          <p:cNvSpPr>
            <a:spLocks noGrp="1"/>
          </p:cNvSpPr>
          <p:nvPr>
            <p:ph type="dt" sz="half" idx="10"/>
          </p:nvPr>
        </p:nvSpPr>
        <p:spPr/>
        <p:txBody>
          <a:bodyPr/>
          <a:lstStyle/>
          <a:p>
            <a:fld id="{BAB48DA8-9E83-7A43-879C-13E07D45CA89}" type="datetimeFigureOut">
              <a:rPr lang="it-IT" smtClean="0"/>
              <a:t>28/02/25</a:t>
            </a:fld>
            <a:endParaRPr lang="it-IT"/>
          </a:p>
        </p:txBody>
      </p:sp>
      <p:sp>
        <p:nvSpPr>
          <p:cNvPr id="6" name="Segnaposto piè di pagina 5">
            <a:extLst>
              <a:ext uri="{FF2B5EF4-FFF2-40B4-BE49-F238E27FC236}">
                <a16:creationId xmlns:a16="http://schemas.microsoft.com/office/drawing/2014/main" id="{41520C42-0A1C-F443-9551-1C6946DA987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3212BFC-D3D1-8843-80A2-0365354DCB07}"/>
              </a:ext>
            </a:extLst>
          </p:cNvPr>
          <p:cNvSpPr>
            <a:spLocks noGrp="1"/>
          </p:cNvSpPr>
          <p:nvPr>
            <p:ph type="sldNum" sz="quarter" idx="12"/>
          </p:nvPr>
        </p:nvSpPr>
        <p:spPr/>
        <p:txBody>
          <a:bodyPr/>
          <a:lstStyle/>
          <a:p>
            <a:fld id="{E8200DFF-613B-9445-9506-D3A90EA6358B}" type="slidenum">
              <a:rPr lang="it-IT" smtClean="0"/>
              <a:t>‹#›</a:t>
            </a:fld>
            <a:endParaRPr lang="it-IT"/>
          </a:p>
        </p:txBody>
      </p:sp>
    </p:spTree>
    <p:extLst>
      <p:ext uri="{BB962C8B-B14F-4D97-AF65-F5344CB8AC3E}">
        <p14:creationId xmlns:p14="http://schemas.microsoft.com/office/powerpoint/2010/main" val="4152275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4C8DEA-18EF-6B4C-A814-9C41E87A11B0}"/>
              </a:ext>
            </a:extLst>
          </p:cNvPr>
          <p:cNvSpPr>
            <a:spLocks noGrp="1"/>
          </p:cNvSpPr>
          <p:nvPr>
            <p:ph type="title"/>
          </p:nvPr>
        </p:nvSpPr>
        <p:spPr>
          <a:xfrm>
            <a:off x="629841" y="381000"/>
            <a:ext cx="2949178" cy="1333500"/>
          </a:xfrm>
        </p:spPr>
        <p:txBody>
          <a:bodyPr anchor="b"/>
          <a:lstStyle>
            <a:lvl1pPr>
              <a:defRPr sz="24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0466937-9E69-5A4F-815F-EAAAB552E777}"/>
              </a:ext>
            </a:extLst>
          </p:cNvPr>
          <p:cNvSpPr>
            <a:spLocks noGrp="1"/>
          </p:cNvSpPr>
          <p:nvPr>
            <p:ph type="pic" idx="1"/>
          </p:nvPr>
        </p:nvSpPr>
        <p:spPr>
          <a:xfrm>
            <a:off x="3887391" y="822855"/>
            <a:ext cx="4629150" cy="406135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t-IT"/>
          </a:p>
        </p:txBody>
      </p:sp>
      <p:sp>
        <p:nvSpPr>
          <p:cNvPr id="4" name="Segnaposto testo 3">
            <a:extLst>
              <a:ext uri="{FF2B5EF4-FFF2-40B4-BE49-F238E27FC236}">
                <a16:creationId xmlns:a16="http://schemas.microsoft.com/office/drawing/2014/main" id="{74D3F969-4F9E-714D-90EA-3E303959A556}"/>
              </a:ext>
            </a:extLst>
          </p:cNvPr>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it-IT"/>
              <a:t>Modifica gli stili del testo dello schema
Secondo livello
Terzo livello
Quarto livello
Quinto livello</a:t>
            </a:r>
          </a:p>
        </p:txBody>
      </p:sp>
      <p:sp>
        <p:nvSpPr>
          <p:cNvPr id="5" name="Segnaposto data 4">
            <a:extLst>
              <a:ext uri="{FF2B5EF4-FFF2-40B4-BE49-F238E27FC236}">
                <a16:creationId xmlns:a16="http://schemas.microsoft.com/office/drawing/2014/main" id="{1A1CD6CA-672B-7B48-9BBB-70B8B723F243}"/>
              </a:ext>
            </a:extLst>
          </p:cNvPr>
          <p:cNvSpPr>
            <a:spLocks noGrp="1"/>
          </p:cNvSpPr>
          <p:nvPr>
            <p:ph type="dt" sz="half" idx="10"/>
          </p:nvPr>
        </p:nvSpPr>
        <p:spPr/>
        <p:txBody>
          <a:bodyPr/>
          <a:lstStyle/>
          <a:p>
            <a:fld id="{BAB48DA8-9E83-7A43-879C-13E07D45CA89}" type="datetimeFigureOut">
              <a:rPr lang="it-IT" smtClean="0"/>
              <a:t>28/02/25</a:t>
            </a:fld>
            <a:endParaRPr lang="it-IT"/>
          </a:p>
        </p:txBody>
      </p:sp>
      <p:sp>
        <p:nvSpPr>
          <p:cNvPr id="6" name="Segnaposto piè di pagina 5">
            <a:extLst>
              <a:ext uri="{FF2B5EF4-FFF2-40B4-BE49-F238E27FC236}">
                <a16:creationId xmlns:a16="http://schemas.microsoft.com/office/drawing/2014/main" id="{48DA4F84-7EEB-ED4A-A78B-9C148D10A91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250F004-E265-A346-8F1A-ED8A74055777}"/>
              </a:ext>
            </a:extLst>
          </p:cNvPr>
          <p:cNvSpPr>
            <a:spLocks noGrp="1"/>
          </p:cNvSpPr>
          <p:nvPr>
            <p:ph type="sldNum" sz="quarter" idx="12"/>
          </p:nvPr>
        </p:nvSpPr>
        <p:spPr/>
        <p:txBody>
          <a:bodyPr/>
          <a:lstStyle/>
          <a:p>
            <a:fld id="{E8200DFF-613B-9445-9506-D3A90EA6358B}" type="slidenum">
              <a:rPr lang="it-IT" smtClean="0"/>
              <a:t>‹#›</a:t>
            </a:fld>
            <a:endParaRPr lang="it-IT"/>
          </a:p>
        </p:txBody>
      </p:sp>
    </p:spTree>
    <p:extLst>
      <p:ext uri="{BB962C8B-B14F-4D97-AF65-F5344CB8AC3E}">
        <p14:creationId xmlns:p14="http://schemas.microsoft.com/office/powerpoint/2010/main" val="4004348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FD6072B-A589-BA4A-B877-FC7E5544C0A5}"/>
              </a:ext>
            </a:extLst>
          </p:cNvPr>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70EF6D9-4FBB-7A44-8975-E67C41BDEFBF}"/>
              </a:ext>
            </a:extLst>
          </p:cNvPr>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74BFDBA2-A601-674C-8F4C-22ECA11290F2}"/>
              </a:ext>
            </a:extLst>
          </p:cNvPr>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BAB48DA8-9E83-7A43-879C-13E07D45CA89}" type="datetimeFigureOut">
              <a:rPr lang="it-IT" smtClean="0"/>
              <a:t>28/02/25</a:t>
            </a:fld>
            <a:endParaRPr lang="it-IT"/>
          </a:p>
        </p:txBody>
      </p:sp>
      <p:sp>
        <p:nvSpPr>
          <p:cNvPr id="5" name="Segnaposto piè di pagina 4">
            <a:extLst>
              <a:ext uri="{FF2B5EF4-FFF2-40B4-BE49-F238E27FC236}">
                <a16:creationId xmlns:a16="http://schemas.microsoft.com/office/drawing/2014/main" id="{99BA1E86-6215-284E-A193-FEE4473D1D47}"/>
              </a:ext>
            </a:extLst>
          </p:cNvPr>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1E6DDAC-24B7-B146-80EF-C4C08D797B98}"/>
              </a:ext>
            </a:extLst>
          </p:cNvPr>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E8200DFF-613B-9445-9506-D3A90EA6358B}" type="slidenum">
              <a:rPr lang="it-IT" smtClean="0"/>
              <a:t>‹#›</a:t>
            </a:fld>
            <a:endParaRPr lang="it-IT"/>
          </a:p>
        </p:txBody>
      </p:sp>
    </p:spTree>
    <p:extLst>
      <p:ext uri="{BB962C8B-B14F-4D97-AF65-F5344CB8AC3E}">
        <p14:creationId xmlns:p14="http://schemas.microsoft.com/office/powerpoint/2010/main" val="33293477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png"/><Relationship Id="rId4" Type="http://schemas.openxmlformats.org/officeDocument/2006/relationships/diagramLayout" Target="../diagrams/layout1.xml"/><Relationship Id="rId9" Type="http://schemas.openxmlformats.org/officeDocument/2006/relationships/image" Target="https://media.salonedellostudente.it/app/uploads/2020/11/27142131/uni-pisa.p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andrevitali.github.io/dissertation/charts/flussi_grafo.html" TargetMode="External"/><Relationship Id="rId4" Type="http://schemas.openxmlformats.org/officeDocument/2006/relationships/image" Target="https://media.salonedellostudente.it/app/uploads/2020/11/27142131/uni-pisa.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andrevitali.github.io/dissertation/charts/Out_Movements_Interactive+Bars.html" TargetMode="External"/><Relationship Id="rId4" Type="http://schemas.openxmlformats.org/officeDocument/2006/relationships/image" Target="https://media.salonedellostudente.it/app/uploads/2020/11/27142131/uni-pisa.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https://media.salonedellostudente.it/app/uploads/2020/11/27142131/uni-pisa.p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ndrevitali.github.io/dissertation/charts/chord_diagram_FIPILI.html" TargetMode="External"/><Relationship Id="rId4" Type="http://schemas.openxmlformats.org/officeDocument/2006/relationships/image" Target="https://media.salonedellostudente.it/app/uploads/2020/11/27142131/uni-pisa.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andrevitali.github.io/dissertation/charts/movements_by_MOT.html" TargetMode="External"/><Relationship Id="rId4" Type="http://schemas.openxmlformats.org/officeDocument/2006/relationships/image" Target="https://media.salonedellostudente.it/app/uploads/2020/11/27142131/uni-pisa.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andrevitali.github.io/dissertation/charts/Mot%25_Top10Municipalities.html" TargetMode="External"/><Relationship Id="rId4" Type="http://schemas.openxmlformats.org/officeDocument/2006/relationships/image" Target="https://media.salonedellostudente.it/app/uploads/2020/11/27142131/uni-pisa.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andrevitali.github.io/dissertation/charts/Stazioni+Ferrovie1.html" TargetMode="External"/><Relationship Id="rId4" Type="http://schemas.openxmlformats.org/officeDocument/2006/relationships/image" Target="https://media.salonedellostudente.it/app/uploads/2020/11/27142131/uni-pisa.p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https://media.salonedellostudente.it/app/uploads/2020/11/27142131/uni-pisa.png"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https://media.salonedellostudente.it/app/uploads/2020/11/27142131/uni-pisa.png" TargetMode="External"/><Relationship Id="rId4" Type="http://schemas.openxmlformats.org/officeDocument/2006/relationships/image" Target="../media/image2.pn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https://media.salonedellostudente.it/app/uploads/2020/11/27142131/uni-pisa.p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https://media.salonedellostudente.it/app/uploads/2020/11/27142131/uni-pisa.p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https://media.salonedellostudente.it/app/uploads/2020/11/27142131/uni-pisa.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https://media.salonedellostudente.it/app/uploads/2020/11/27142131/uni-pisa.png"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https://media.salonedellostudente.it/app/uploads/2020/11/27142131/uni-pisa.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ndrevitali.github.io/dissertation/charts/trajectory_heatmap.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https://media.salonedellostudente.it/app/uploads/2020/11/27142131/uni-pisa.png"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andrevitali.github.io/dissertation/charts/flows_map5.html" TargetMode="External"/><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s://andrevitali.github.io/dissertation/charts/trajectories.html" TargetMode="External"/><Relationship Id="rId4" Type="http://schemas.openxmlformats.org/officeDocument/2006/relationships/image" Target="https://media.salonedellostudente.it/app/uploads/2020/11/27142131/uni-pisa.p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andrevitali.github.io/dissertation/charts/in_out_Florence.html" TargetMode="External"/><Relationship Id="rId4" Type="http://schemas.openxmlformats.org/officeDocument/2006/relationships/image" Target="https://media.salonedellostudente.it/app/uploads/2020/11/27142131/uni-pisa.p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andrevitali.github.io/dissertation/charts/clustering_entering_Florence_starting_out_Florence.html" TargetMode="External"/><Relationship Id="rId5" Type="http://schemas.openxmlformats.org/officeDocument/2006/relationships/hyperlink" Target="https://andrevitali.github.io/dissertation/charts/in_out_Florence.html" TargetMode="External"/><Relationship Id="rId4" Type="http://schemas.openxmlformats.org/officeDocument/2006/relationships/image" Target="https://media.salonedellostudente.it/app/uploads/2020/11/27142131/uni-pisa.p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https://media.salonedellostudente.it/app/uploads/2020/11/27142131/uni-pisa.p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https://media.salonedellostudente.it/app/uploads/2020/11/27142131/uni-pisa.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https://media.salonedellostudente.it/app/uploads/2020/11/27142131/uni-pisa.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https://media.salonedellostudente.it/app/uploads/2020/11/27142131/uni-pisa.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https://media.salonedellostudente.it/app/uploads/2020/11/27142131/uni-pisa.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ndrevitali.github.io/dissertation/charts/Indicators_chart+infrastructures.html" TargetMode="External"/><Relationship Id="rId5" Type="http://schemas.openxmlformats.org/officeDocument/2006/relationships/image" Target="../media/image8.png"/><Relationship Id="rId4" Type="http://schemas.openxmlformats.org/officeDocument/2006/relationships/image" Target="https://media.salonedellostudente.it/app/uploads/2020/11/27142131/uni-pisa.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https://media.salonedellostudente.it/app/uploads/2020/11/27142131/uni-pisa.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https://media.salonedellostudente.it/app/uploads/2020/11/27142131/uni-pisa.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https://media.salonedellostudente.it/app/uploads/2020/11/27142131/uni-pisa.p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andrevitali.github.io/dissertation/charts/flussi.html" TargetMode="External"/><Relationship Id="rId5" Type="http://schemas.openxmlformats.org/officeDocument/2006/relationships/image" Target="../media/image11.png"/><Relationship Id="rId4" Type="http://schemas.openxmlformats.org/officeDocument/2006/relationships/image" Target="https://media.salonedellostudente.it/app/uploads/2020/11/27142131/uni-pisa.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21000" r="-21000"/>
          </a:stretch>
        </a:blip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B961F60D-DB42-6D41-B8DA-27BB234E6E89}"/>
              </a:ext>
            </a:extLst>
          </p:cNvPr>
          <p:cNvSpPr/>
          <p:nvPr/>
        </p:nvSpPr>
        <p:spPr>
          <a:xfrm>
            <a:off x="-4155" y="320389"/>
            <a:ext cx="9294828" cy="5872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2" name="Diagram 1">
            <a:extLst>
              <a:ext uri="{FF2B5EF4-FFF2-40B4-BE49-F238E27FC236}">
                <a16:creationId xmlns:a16="http://schemas.microsoft.com/office/drawing/2014/main" id="{7F6965B1-28D4-C466-5004-DB43753BF6F8}"/>
              </a:ext>
            </a:extLst>
          </p:cNvPr>
          <p:cNvGraphicFramePr/>
          <p:nvPr>
            <p:extLst>
              <p:ext uri="{D42A27DB-BD31-4B8C-83A1-F6EECF244321}">
                <p14:modId xmlns:p14="http://schemas.microsoft.com/office/powerpoint/2010/main" val="4215670797"/>
              </p:ext>
            </p:extLst>
          </p:nvPr>
        </p:nvGraphicFramePr>
        <p:xfrm>
          <a:off x="110324" y="39191"/>
          <a:ext cx="4131892" cy="4103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2">
            <a:extLst>
              <a:ext uri="{FF2B5EF4-FFF2-40B4-BE49-F238E27FC236}">
                <a16:creationId xmlns:a16="http://schemas.microsoft.com/office/drawing/2014/main" id="{8BF20C3A-9351-DDB3-9A8F-4E852C6559DD}"/>
              </a:ext>
            </a:extLst>
          </p:cNvPr>
          <p:cNvSpPr>
            <a:spLocks noChangeArrowheads="1"/>
          </p:cNvSpPr>
          <p:nvPr/>
        </p:nvSpPr>
        <p:spPr bwMode="auto">
          <a:xfrm>
            <a:off x="110324" y="43025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35" descr="Università di Pisa - Campus Orienta Digital">
            <a:extLst>
              <a:ext uri="{FF2B5EF4-FFF2-40B4-BE49-F238E27FC236}">
                <a16:creationId xmlns:a16="http://schemas.microsoft.com/office/drawing/2014/main" id="{AAFFF798-DF1B-48AD-865E-BA7EEE551DFC}"/>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6865749" y="0"/>
            <a:ext cx="2278251" cy="1190903"/>
          </a:xfrm>
          <a:prstGeom prst="rect">
            <a:avLst/>
          </a:prstGeom>
          <a:blipFill dpi="0" rotWithShape="1">
            <a:blip r:embed="rId10">
              <a:alphaModFix amt="91060"/>
            </a:blip>
            <a:srcRect/>
            <a:tile tx="0" ty="0" sx="100000" sy="100000" flip="none" algn="tl"/>
          </a:blipFill>
        </p:spPr>
      </p:pic>
      <p:sp>
        <p:nvSpPr>
          <p:cNvPr id="7" name="Text Box 36">
            <a:extLst>
              <a:ext uri="{FF2B5EF4-FFF2-40B4-BE49-F238E27FC236}">
                <a16:creationId xmlns:a16="http://schemas.microsoft.com/office/drawing/2014/main" id="{1975A9AD-A013-02F3-7B3C-C25D2B6E834B}"/>
              </a:ext>
            </a:extLst>
          </p:cNvPr>
          <p:cNvSpPr txBox="1"/>
          <p:nvPr/>
        </p:nvSpPr>
        <p:spPr>
          <a:xfrm>
            <a:off x="6644005" y="4733290"/>
            <a:ext cx="2499995" cy="981710"/>
          </a:xfrm>
          <a:prstGeom prst="rect">
            <a:avLst/>
          </a:prstGeom>
          <a:solidFill>
            <a:schemeClr val="lt1">
              <a:alpha val="88263"/>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it-IT" sz="1400" b="1" dirty="0">
                <a:solidFill>
                  <a:schemeClr val="accent1">
                    <a:lumMod val="50000"/>
                  </a:schemeClr>
                </a:solidFill>
                <a:effectLst/>
                <a:latin typeface="Aptos" panose="020B0004020202020204" pitchFamily="34" charset="0"/>
                <a:ea typeface="Times New Roman" panose="02020603050405020304" pitchFamily="18" charset="0"/>
              </a:rPr>
              <a:t>Supervisors:</a:t>
            </a:r>
            <a:endParaRPr lang="en-GB" sz="1200" dirty="0">
              <a:solidFill>
                <a:schemeClr val="accent1">
                  <a:lumMod val="50000"/>
                </a:schemeClr>
              </a:solidFill>
              <a:effectLst/>
              <a:latin typeface="Times New Roman" panose="02020603050405020304" pitchFamily="18" charset="0"/>
              <a:ea typeface="Times New Roman" panose="02020603050405020304" pitchFamily="18" charset="0"/>
            </a:endParaRPr>
          </a:p>
          <a:p>
            <a:r>
              <a:rPr lang="it-IT" sz="1400" i="1" dirty="0">
                <a:solidFill>
                  <a:schemeClr val="accent1">
                    <a:lumMod val="50000"/>
                  </a:schemeClr>
                </a:solidFill>
                <a:effectLst/>
                <a:latin typeface="Aptos" panose="020B0004020202020204" pitchFamily="34" charset="0"/>
                <a:ea typeface="Times New Roman" panose="02020603050405020304" pitchFamily="18" charset="0"/>
              </a:rPr>
              <a:t>Dr. Leonardo Piccini</a:t>
            </a:r>
            <a:r>
              <a:rPr lang="it-IT" sz="1400" dirty="0">
                <a:solidFill>
                  <a:schemeClr val="accent1">
                    <a:lumMod val="50000"/>
                  </a:schemeClr>
                </a:solidFill>
                <a:effectLst/>
                <a:latin typeface="Aptos" panose="020B0004020202020204" pitchFamily="34" charset="0"/>
                <a:ea typeface="Times New Roman" panose="02020603050405020304" pitchFamily="18" charset="0"/>
              </a:rPr>
              <a:t> (IRPET)</a:t>
            </a:r>
            <a:endParaRPr lang="en-GB" sz="1200" dirty="0">
              <a:solidFill>
                <a:schemeClr val="accent1">
                  <a:lumMod val="50000"/>
                </a:schemeClr>
              </a:solidFill>
              <a:effectLst/>
              <a:latin typeface="Times New Roman" panose="02020603050405020304" pitchFamily="18" charset="0"/>
              <a:ea typeface="Times New Roman" panose="02020603050405020304" pitchFamily="18" charset="0"/>
            </a:endParaRPr>
          </a:p>
          <a:p>
            <a:r>
              <a:rPr lang="it-IT" sz="1400" i="1" dirty="0">
                <a:solidFill>
                  <a:schemeClr val="accent1">
                    <a:lumMod val="50000"/>
                  </a:schemeClr>
                </a:solidFill>
                <a:effectLst/>
                <a:latin typeface="Aptos" panose="020B0004020202020204" pitchFamily="34" charset="0"/>
                <a:ea typeface="Times New Roman" panose="02020603050405020304" pitchFamily="18" charset="0"/>
              </a:rPr>
              <a:t>Prof. Mirco Nanni</a:t>
            </a:r>
            <a:r>
              <a:rPr lang="it-IT" sz="1400" dirty="0">
                <a:solidFill>
                  <a:schemeClr val="accent1">
                    <a:lumMod val="50000"/>
                  </a:schemeClr>
                </a:solidFill>
                <a:effectLst/>
                <a:latin typeface="Aptos" panose="020B0004020202020204" pitchFamily="34" charset="0"/>
                <a:ea typeface="Times New Roman" panose="02020603050405020304" pitchFamily="18" charset="0"/>
              </a:rPr>
              <a:t> (UNIPI)</a:t>
            </a:r>
            <a:endParaRPr lang="en-GB" sz="1200" dirty="0">
              <a:solidFill>
                <a:schemeClr val="accent1">
                  <a:lumMod val="50000"/>
                </a:schemeClr>
              </a:solidFill>
              <a:effectLst/>
              <a:latin typeface="Times New Roman" panose="02020603050405020304" pitchFamily="18" charset="0"/>
              <a:ea typeface="Times New Roman" panose="02020603050405020304" pitchFamily="18" charset="0"/>
            </a:endParaRPr>
          </a:p>
          <a:p>
            <a:r>
              <a:rPr lang="it-IT" sz="1400" dirty="0">
                <a:effectLst/>
                <a:latin typeface="Aptos" panose="020B0004020202020204" pitchFamily="34" charset="0"/>
                <a:ea typeface="Times New Roman" panose="02020603050405020304" pitchFamily="18" charset="0"/>
              </a:rPr>
              <a:t> </a:t>
            </a:r>
            <a:endParaRPr lang="en-GB"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15506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E5D04E67-3F22-8B6C-F976-271F67FE20B6}"/>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0DAA5A7B-197A-2A87-EC9E-1160A1567798}"/>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5E070793-EE04-A458-582B-0F5912038047}"/>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583149D6-328B-672A-873A-0510991B4262}"/>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58736646-19A7-6A0D-AB37-C3F8379C4D2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72DE2E4-4DF6-C4AE-2FAA-E5664F9D70A3}"/>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85FBE315-9B14-3D5E-ADAE-6A267E8BE2F6}"/>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040A61B5-279B-A05C-9931-A09DCEBBF5AA}"/>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Mapping Large-Scale Movement</a:t>
              </a:r>
              <a:endParaRPr lang="en-US" sz="20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312B8394-5C95-96E1-1E83-C57EF67C408D}"/>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32D91231-CACC-57B3-D1BE-E5E5B2DCC5A7}"/>
              </a:ext>
            </a:extLst>
          </p:cNvPr>
          <p:cNvSpPr txBox="1"/>
          <p:nvPr/>
        </p:nvSpPr>
        <p:spPr>
          <a:xfrm>
            <a:off x="6910253" y="2374998"/>
            <a:ext cx="1654812" cy="300082"/>
          </a:xfrm>
          <a:prstGeom prst="rect">
            <a:avLst/>
          </a:prstGeom>
          <a:noFill/>
        </p:spPr>
        <p:txBody>
          <a:bodyPr wrap="none" rtlCol="0">
            <a:spAutoFit/>
          </a:bodyPr>
          <a:lstStyle/>
          <a:p>
            <a:r>
              <a:rPr lang="en-US" dirty="0">
                <a:latin typeface="Aptos" panose="020B0004020202020204" pitchFamily="34" charset="0"/>
                <a:hlinkClick r:id="rId5"/>
              </a:rPr>
              <a:t>Average Daily Flows</a:t>
            </a:r>
            <a:endParaRPr lang="en-US" dirty="0">
              <a:latin typeface="Aptos" panose="020B0004020202020204" pitchFamily="34" charset="0"/>
            </a:endParaRPr>
          </a:p>
        </p:txBody>
      </p:sp>
      <p:pic>
        <p:nvPicPr>
          <p:cNvPr id="8" name="Picture 7">
            <a:extLst>
              <a:ext uri="{FF2B5EF4-FFF2-40B4-BE49-F238E27FC236}">
                <a16:creationId xmlns:a16="http://schemas.microsoft.com/office/drawing/2014/main" id="{846DF541-BE8D-409D-B40B-D3D1792F1784}"/>
              </a:ext>
            </a:extLst>
          </p:cNvPr>
          <p:cNvPicPr>
            <a:picLocks noChangeAspect="1"/>
          </p:cNvPicPr>
          <p:nvPr/>
        </p:nvPicPr>
        <p:blipFill rotWithShape="1">
          <a:blip r:embed="rId6">
            <a:extLst>
              <a:ext uri="{28A0092B-C50C-407E-A947-70E740481C1C}">
                <a14:useLocalDpi xmlns:a14="http://schemas.microsoft.com/office/drawing/2010/main" val="0"/>
              </a:ext>
            </a:extLst>
          </a:blip>
          <a:srcRect l="4185" b="3674"/>
          <a:stretch/>
        </p:blipFill>
        <p:spPr bwMode="auto">
          <a:xfrm>
            <a:off x="496814" y="918900"/>
            <a:ext cx="6202080" cy="38339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4336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FA0C9046-8F46-ABBD-F92E-D63373592B29}"/>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EE81C635-B085-73AF-237C-436F7A801228}"/>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29BDBE2E-9366-47E6-9E2A-D12C3265F333}"/>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C61F22F4-F342-BACF-42A2-5ED83E6E4D5F}"/>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A243B3F2-57C8-38D8-1F5C-6A248D6B1915}"/>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653FB9A-F816-87B5-3E8B-C16258A2120E}"/>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5E129AA4-2D21-3D87-F4BE-D743E3E67567}"/>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ED62BD2A-37F2-A927-6DF1-1102BCF20E07}"/>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Mapping Large-Scale Movement</a:t>
              </a:r>
              <a:endParaRPr lang="en-US" sz="20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D62C93FB-0839-CAA5-C986-286094F44BCB}"/>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D3E04FB1-3BB4-6C31-E48B-7FDCAC7CDE9C}"/>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A93D2421-6DDF-E432-28C7-6F993F30CDF7}"/>
              </a:ext>
            </a:extLst>
          </p:cNvPr>
          <p:cNvSpPr txBox="1"/>
          <p:nvPr/>
        </p:nvSpPr>
        <p:spPr>
          <a:xfrm>
            <a:off x="3235922" y="3987584"/>
            <a:ext cx="2774670" cy="300082"/>
          </a:xfrm>
          <a:prstGeom prst="rect">
            <a:avLst/>
          </a:prstGeom>
          <a:noFill/>
        </p:spPr>
        <p:txBody>
          <a:bodyPr wrap="none" rtlCol="0">
            <a:spAutoFit/>
          </a:bodyPr>
          <a:lstStyle/>
          <a:p>
            <a:r>
              <a:rPr lang="en-US" dirty="0">
                <a:latin typeface="Aptos" panose="020B0004020202020204" pitchFamily="34" charset="0"/>
                <a:hlinkClick r:id="rId5"/>
              </a:rPr>
              <a:t>Interactive Outbounds movements</a:t>
            </a:r>
            <a:endParaRPr lang="en-US" dirty="0">
              <a:latin typeface="Aptos" panose="020B0004020202020204" pitchFamily="34" charset="0"/>
            </a:endParaRPr>
          </a:p>
        </p:txBody>
      </p:sp>
      <p:pic>
        <p:nvPicPr>
          <p:cNvPr id="11" name="Picture 10" descr="A map of the country&#10;&#10;AI-generated content may be incorrect.">
            <a:extLst>
              <a:ext uri="{FF2B5EF4-FFF2-40B4-BE49-F238E27FC236}">
                <a16:creationId xmlns:a16="http://schemas.microsoft.com/office/drawing/2014/main" id="{16D6FC70-4FC4-DECA-8EEE-4C223A456E46}"/>
              </a:ext>
            </a:extLst>
          </p:cNvPr>
          <p:cNvPicPr>
            <a:picLocks noChangeAspect="1"/>
          </p:cNvPicPr>
          <p:nvPr/>
        </p:nvPicPr>
        <p:blipFill>
          <a:blip r:embed="rId6"/>
          <a:stretch>
            <a:fillRect/>
          </a:stretch>
        </p:blipFill>
        <p:spPr>
          <a:xfrm>
            <a:off x="404311" y="680068"/>
            <a:ext cx="3708400" cy="2832100"/>
          </a:xfrm>
          <a:prstGeom prst="rect">
            <a:avLst/>
          </a:prstGeom>
        </p:spPr>
      </p:pic>
      <p:pic>
        <p:nvPicPr>
          <p:cNvPr id="16" name="Picture 15" descr="A graph of a bar graph&#10;&#10;AI-generated content may be incorrect.">
            <a:extLst>
              <a:ext uri="{FF2B5EF4-FFF2-40B4-BE49-F238E27FC236}">
                <a16:creationId xmlns:a16="http://schemas.microsoft.com/office/drawing/2014/main" id="{179F4933-1FBE-654D-CE3F-3FD641799D40}"/>
              </a:ext>
            </a:extLst>
          </p:cNvPr>
          <p:cNvPicPr>
            <a:picLocks noChangeAspect="1"/>
          </p:cNvPicPr>
          <p:nvPr/>
        </p:nvPicPr>
        <p:blipFill>
          <a:blip r:embed="rId7"/>
          <a:stretch>
            <a:fillRect/>
          </a:stretch>
        </p:blipFill>
        <p:spPr>
          <a:xfrm>
            <a:off x="4132499" y="680068"/>
            <a:ext cx="4669942" cy="2825157"/>
          </a:xfrm>
          <a:prstGeom prst="rect">
            <a:avLst/>
          </a:prstGeom>
        </p:spPr>
      </p:pic>
    </p:spTree>
    <p:extLst>
      <p:ext uri="{BB962C8B-B14F-4D97-AF65-F5344CB8AC3E}">
        <p14:creationId xmlns:p14="http://schemas.microsoft.com/office/powerpoint/2010/main" val="3216550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E87A0593-8331-9DF4-35DC-6F2545AE27F8}"/>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697AE651-8E8A-596E-4CC0-6CFF76B05B70}"/>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22279733-108C-C2D9-4F8B-C4E7CC900536}"/>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41F1B952-280A-85A0-C717-80144156C4C9}"/>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13FCB6F8-A74B-EE95-CE9C-6253E06A911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76D2D8A-CC81-5109-8482-DF01BA3ACE66}"/>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657114DB-5E8D-1A4F-AB5D-50CE555B1774}"/>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968E383E-A5A4-89D5-363B-D599FDE052C2}"/>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Mapping Large-Scale Movement</a:t>
              </a:r>
              <a:endParaRPr lang="en-US" sz="20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BB9F5988-9E87-65FF-3EED-C8BF0C092C9B}"/>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F1B0CEF0-93C5-10E3-383A-56C8617CE856}"/>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white lines in a row&#10;&#10;AI-generated content may be incorrect.">
            <a:extLst>
              <a:ext uri="{FF2B5EF4-FFF2-40B4-BE49-F238E27FC236}">
                <a16:creationId xmlns:a16="http://schemas.microsoft.com/office/drawing/2014/main" id="{FC694646-5FEE-0FDA-9336-8F0034229922}"/>
              </a:ext>
            </a:extLst>
          </p:cNvPr>
          <p:cNvPicPr>
            <a:picLocks noChangeAspect="1"/>
          </p:cNvPicPr>
          <p:nvPr/>
        </p:nvPicPr>
        <p:blipFill>
          <a:blip r:embed="rId5"/>
          <a:stretch>
            <a:fillRect/>
          </a:stretch>
        </p:blipFill>
        <p:spPr>
          <a:xfrm>
            <a:off x="470184" y="835203"/>
            <a:ext cx="7964777" cy="2016399"/>
          </a:xfrm>
          <a:prstGeom prst="rect">
            <a:avLst/>
          </a:prstGeom>
        </p:spPr>
      </p:pic>
    </p:spTree>
    <p:extLst>
      <p:ext uri="{BB962C8B-B14F-4D97-AF65-F5344CB8AC3E}">
        <p14:creationId xmlns:p14="http://schemas.microsoft.com/office/powerpoint/2010/main" val="217313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25DCEE43-20E7-EF65-4373-942DFFD53F52}"/>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EE7DB6D1-D6DA-B7B6-F511-5A86C2ED3032}"/>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F880BCEA-04A2-B0D9-87FF-588ED7BE1849}"/>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8A4751FA-4462-3946-8C01-9B35CC30BD17}"/>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4458CE01-6ADC-AA63-3640-DF6013CD9A9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A651C07-59A6-6C54-FEF7-3999A333E374}"/>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D4EE2B4E-E000-9D97-EE8A-41A47B421101}"/>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42A84C21-EF26-7FB1-9EBD-3BFB1734ED45}"/>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Mapping Large-Scale Movement</a:t>
              </a:r>
              <a:endParaRPr lang="en-US" sz="20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20413B9A-CE8F-50BF-CEB7-68E9DBC50EED}"/>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33B8D707-2327-B033-3A7A-92B4B97BF11C}"/>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ADBA4DAB-315C-3A16-ADE4-9F814D728F15}"/>
              </a:ext>
            </a:extLst>
          </p:cNvPr>
          <p:cNvSpPr txBox="1"/>
          <p:nvPr/>
        </p:nvSpPr>
        <p:spPr>
          <a:xfrm>
            <a:off x="7342693" y="2525039"/>
            <a:ext cx="1312090" cy="300082"/>
          </a:xfrm>
          <a:prstGeom prst="rect">
            <a:avLst/>
          </a:prstGeom>
          <a:noFill/>
        </p:spPr>
        <p:txBody>
          <a:bodyPr wrap="none" rtlCol="0">
            <a:spAutoFit/>
          </a:bodyPr>
          <a:lstStyle/>
          <a:p>
            <a:r>
              <a:rPr lang="en-US" dirty="0">
                <a:latin typeface="Aptos" panose="020B0004020202020204" pitchFamily="34" charset="0"/>
                <a:hlinkClick r:id="rId5"/>
              </a:rPr>
              <a:t>Chord Diagram</a:t>
            </a:r>
            <a:endParaRPr lang="en-US" dirty="0">
              <a:latin typeface="Aptos" panose="020B0004020202020204" pitchFamily="34" charset="0"/>
            </a:endParaRPr>
          </a:p>
        </p:txBody>
      </p:sp>
      <p:pic>
        <p:nvPicPr>
          <p:cNvPr id="10" name="Picture 9" descr="A diagram of a circle with different colored lines&#10;&#10;AI-generated content may be incorrect.">
            <a:extLst>
              <a:ext uri="{FF2B5EF4-FFF2-40B4-BE49-F238E27FC236}">
                <a16:creationId xmlns:a16="http://schemas.microsoft.com/office/drawing/2014/main" id="{D22E319B-3863-691E-3B30-3CB83C26381F}"/>
              </a:ext>
            </a:extLst>
          </p:cNvPr>
          <p:cNvPicPr>
            <a:picLocks noChangeAspect="1"/>
          </p:cNvPicPr>
          <p:nvPr/>
        </p:nvPicPr>
        <p:blipFill>
          <a:blip r:embed="rId6"/>
          <a:srcRect t="96033" r="25204"/>
          <a:stretch/>
        </p:blipFill>
        <p:spPr>
          <a:xfrm>
            <a:off x="1694712" y="5100805"/>
            <a:ext cx="3919346" cy="183613"/>
          </a:xfrm>
          <a:prstGeom prst="rect">
            <a:avLst/>
          </a:prstGeom>
        </p:spPr>
      </p:pic>
      <p:pic>
        <p:nvPicPr>
          <p:cNvPr id="12" name="Picture 11" descr="A diagram of different colored lines&#10;&#10;AI-generated content may be incorrect.">
            <a:extLst>
              <a:ext uri="{FF2B5EF4-FFF2-40B4-BE49-F238E27FC236}">
                <a16:creationId xmlns:a16="http://schemas.microsoft.com/office/drawing/2014/main" id="{81DE19F8-6906-4BA0-054F-C3DA5D36B2EE}"/>
              </a:ext>
            </a:extLst>
          </p:cNvPr>
          <p:cNvPicPr>
            <a:picLocks noChangeAspect="1"/>
          </p:cNvPicPr>
          <p:nvPr/>
        </p:nvPicPr>
        <p:blipFill rotWithShape="1">
          <a:blip r:embed="rId7">
            <a:extLst>
              <a:ext uri="{28A0092B-C50C-407E-A947-70E740481C1C}">
                <a14:useLocalDpi xmlns:a14="http://schemas.microsoft.com/office/drawing/2010/main" val="0"/>
              </a:ext>
            </a:extLst>
          </a:blip>
          <a:srcRect l="3348" t="4945" r="2692" b="1916"/>
          <a:stretch/>
        </p:blipFill>
        <p:spPr bwMode="auto">
          <a:xfrm>
            <a:off x="1539837" y="633267"/>
            <a:ext cx="5145776" cy="46711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8587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5C5EC2C1-C7B6-E1D1-F5CA-AC6C9B9F785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063AE2B9-1145-862D-855F-84C9719B17B9}"/>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49F9C836-CEB7-24F9-13C7-F84EAC9BF05D}"/>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EDB4FC07-C0EB-9C01-90A2-BFE26D46ABEE}"/>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74396913-EF79-B720-0C5E-9B221A9D34E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0017D7B-5662-A46F-3B94-632C2ACC3EF9}"/>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7CD71DBD-F24B-6F80-CDEC-47324E0B8C98}"/>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17E98555-DE09-27D8-406E-FDDDAD1ADE39}"/>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Understanding Modes of Transport</a:t>
              </a:r>
              <a:endParaRPr lang="en-US" sz="20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5DC46F2D-BBE9-08C6-4137-B18461D724D1}"/>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3A50CC2A-F0B1-B2FF-8B09-F2802585B124}"/>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83EE3419-2831-13A9-255D-99BBF15ED4A3}"/>
              </a:ext>
            </a:extLst>
          </p:cNvPr>
          <p:cNvSpPr txBox="1"/>
          <p:nvPr/>
        </p:nvSpPr>
        <p:spPr>
          <a:xfrm>
            <a:off x="5321508" y="4886793"/>
            <a:ext cx="2950488" cy="300082"/>
          </a:xfrm>
          <a:prstGeom prst="rect">
            <a:avLst/>
          </a:prstGeom>
          <a:noFill/>
        </p:spPr>
        <p:txBody>
          <a:bodyPr wrap="none" rtlCol="0">
            <a:spAutoFit/>
          </a:bodyPr>
          <a:lstStyle/>
          <a:p>
            <a:r>
              <a:rPr lang="en-US" dirty="0">
                <a:latin typeface="Aptos" panose="020B0004020202020204" pitchFamily="34" charset="0"/>
                <a:hlinkClick r:id="rId5"/>
              </a:rPr>
              <a:t>Average Regional Movements by MOT</a:t>
            </a:r>
            <a:endParaRPr lang="en-US" dirty="0">
              <a:latin typeface="Aptos" panose="020B0004020202020204" pitchFamily="34" charset="0"/>
            </a:endParaRPr>
          </a:p>
        </p:txBody>
      </p:sp>
      <p:pic>
        <p:nvPicPr>
          <p:cNvPr id="18" name="Picture 17" descr="A graph with a red bar&#10;&#10;AI-generated content may be incorrect.">
            <a:extLst>
              <a:ext uri="{FF2B5EF4-FFF2-40B4-BE49-F238E27FC236}">
                <a16:creationId xmlns:a16="http://schemas.microsoft.com/office/drawing/2014/main" id="{5F1B70E8-9C00-D630-0B24-4D02B699E442}"/>
              </a:ext>
            </a:extLst>
          </p:cNvPr>
          <p:cNvPicPr>
            <a:picLocks noChangeAspect="1"/>
          </p:cNvPicPr>
          <p:nvPr/>
        </p:nvPicPr>
        <p:blipFill>
          <a:blip r:embed="rId6"/>
          <a:stretch>
            <a:fillRect/>
          </a:stretch>
        </p:blipFill>
        <p:spPr>
          <a:xfrm>
            <a:off x="470184" y="680068"/>
            <a:ext cx="7772400" cy="3912005"/>
          </a:xfrm>
          <a:prstGeom prst="rect">
            <a:avLst/>
          </a:prstGeom>
        </p:spPr>
      </p:pic>
    </p:spTree>
    <p:extLst>
      <p:ext uri="{BB962C8B-B14F-4D97-AF65-F5344CB8AC3E}">
        <p14:creationId xmlns:p14="http://schemas.microsoft.com/office/powerpoint/2010/main" val="2561016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B8704E77-AF4A-4DF5-D25F-E36F64C7543C}"/>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5E85344-F520-7FC8-C4BC-9F58AFD38609}"/>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A3665E35-C9A6-A950-1D1E-A480E2C29788}"/>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E3A1F887-87A4-6FD0-6C90-B193D67546F4}"/>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EDC8F560-D5D5-A771-B171-59BE7ABCBAF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F53899D-E3BA-319E-F429-502145DCB1CA}"/>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663D850D-6EB9-6B08-E164-AF9DDC90047F}"/>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BA460F2E-5563-7C96-A064-9E3AB38CBBCE}"/>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Understanding Modes of Transport</a:t>
              </a:r>
              <a:endParaRPr lang="en-US" sz="20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4A9CC3E4-D722-DE30-43F1-DB29229FB7E2}"/>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BDE0A5C7-4EF8-03F9-A4F4-A1194929BBF1}"/>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AAE1F8E8-3FA5-D9AA-A129-B92BC349CF0A}"/>
              </a:ext>
            </a:extLst>
          </p:cNvPr>
          <p:cNvSpPr txBox="1"/>
          <p:nvPr/>
        </p:nvSpPr>
        <p:spPr>
          <a:xfrm>
            <a:off x="6334443" y="2555239"/>
            <a:ext cx="2387833" cy="300082"/>
          </a:xfrm>
          <a:prstGeom prst="rect">
            <a:avLst/>
          </a:prstGeom>
          <a:noFill/>
        </p:spPr>
        <p:txBody>
          <a:bodyPr wrap="none" rtlCol="0">
            <a:spAutoFit/>
          </a:bodyPr>
          <a:lstStyle/>
          <a:p>
            <a:r>
              <a:rPr lang="en-US" dirty="0">
                <a:latin typeface="Aptos" panose="020B0004020202020204" pitchFamily="34" charset="0"/>
                <a:hlinkClick r:id="rId5"/>
              </a:rPr>
              <a:t> MOT in Top 10 municipalities</a:t>
            </a:r>
            <a:r>
              <a:rPr lang="en-US" dirty="0">
                <a:latin typeface="Aptos" panose="020B0004020202020204" pitchFamily="34" charset="0"/>
              </a:rPr>
              <a:t> </a:t>
            </a:r>
          </a:p>
        </p:txBody>
      </p:sp>
      <p:pic>
        <p:nvPicPr>
          <p:cNvPr id="13" name="Graphic 13">
            <a:extLst>
              <a:ext uri="{FF2B5EF4-FFF2-40B4-BE49-F238E27FC236}">
                <a16:creationId xmlns:a16="http://schemas.microsoft.com/office/drawing/2014/main" id="{7EE343B4-5669-9F9C-ABE5-787BFDE5E60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2114"/>
          <a:stretch/>
        </p:blipFill>
        <p:spPr bwMode="auto">
          <a:xfrm>
            <a:off x="1540137" y="685862"/>
            <a:ext cx="4518660" cy="46545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8013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E4F45B56-060E-69F2-406E-32B442CDE372}"/>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BBCB00C-6435-B910-1A65-8D59EA6C1971}"/>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A74D840B-5629-57C0-44B1-89EB0FE47228}"/>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C21526D5-832A-9A77-4691-A86841BBBCAB}"/>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9972AB45-2C67-7F9F-724B-1DD2B396E925}"/>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4EDEEFA-1D0F-D185-C474-E2B9205455C6}"/>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9FA9001F-94ED-6FE8-9EB3-F0044212E73B}"/>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49ED2345-4B18-934A-811A-0E0D9D9D296B}"/>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Understanding Modes of Transport</a:t>
              </a:r>
              <a:endParaRPr lang="en-US" sz="20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01746659-0802-9295-CD41-646BAA77221A}"/>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D28D13AA-DD47-E487-E61A-F2FD8AD72C11}"/>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7F5FFE66-5E9F-3D91-262A-056E3B5EDAF9}"/>
              </a:ext>
            </a:extLst>
          </p:cNvPr>
          <p:cNvSpPr txBox="1"/>
          <p:nvPr/>
        </p:nvSpPr>
        <p:spPr>
          <a:xfrm>
            <a:off x="3453477" y="4243180"/>
            <a:ext cx="1929631" cy="300082"/>
          </a:xfrm>
          <a:prstGeom prst="rect">
            <a:avLst/>
          </a:prstGeom>
          <a:noFill/>
        </p:spPr>
        <p:txBody>
          <a:bodyPr wrap="none" rtlCol="0">
            <a:spAutoFit/>
          </a:bodyPr>
          <a:lstStyle/>
          <a:p>
            <a:r>
              <a:rPr lang="en-US" dirty="0">
                <a:latin typeface="Aptos" panose="020B0004020202020204" pitchFamily="34" charset="0"/>
                <a:hlinkClick r:id="rId5"/>
              </a:rPr>
              <a:t>Choropleth Train Usage</a:t>
            </a:r>
            <a:endParaRPr lang="en-US" dirty="0">
              <a:latin typeface="Aptos" panose="020B0004020202020204" pitchFamily="34" charset="0"/>
            </a:endParaRPr>
          </a:p>
        </p:txBody>
      </p:sp>
      <p:pic>
        <p:nvPicPr>
          <p:cNvPr id="8" name="Picture 7">
            <a:extLst>
              <a:ext uri="{FF2B5EF4-FFF2-40B4-BE49-F238E27FC236}">
                <a16:creationId xmlns:a16="http://schemas.microsoft.com/office/drawing/2014/main" id="{5F4DBB2D-0AED-1B4E-EAF4-675E1859140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252" r="2577"/>
          <a:stretch/>
        </p:blipFill>
        <p:spPr bwMode="auto">
          <a:xfrm>
            <a:off x="470184" y="743056"/>
            <a:ext cx="5360990" cy="3344146"/>
          </a:xfrm>
          <a:prstGeom prst="rect">
            <a:avLst/>
          </a:prstGeom>
          <a:ln>
            <a:noFill/>
          </a:ln>
          <a:extLst>
            <a:ext uri="{53640926-AAD7-44D8-BBD7-CCE9431645EC}">
              <a14:shadowObscured xmlns:a14="http://schemas.microsoft.com/office/drawing/2010/main"/>
            </a:ext>
          </a:extLst>
        </p:spPr>
      </p:pic>
      <p:pic>
        <p:nvPicPr>
          <p:cNvPr id="10" name="Picture 9" descr="A map of a train&#10;&#10;AI-generated content may be incorrect.">
            <a:extLst>
              <a:ext uri="{FF2B5EF4-FFF2-40B4-BE49-F238E27FC236}">
                <a16:creationId xmlns:a16="http://schemas.microsoft.com/office/drawing/2014/main" id="{E216D8B1-A1EF-B341-FB75-713C8DD0E2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92511" y="729768"/>
            <a:ext cx="5009930" cy="3436833"/>
          </a:xfrm>
          <a:prstGeom prst="rect">
            <a:avLst/>
          </a:prstGeom>
        </p:spPr>
      </p:pic>
    </p:spTree>
    <p:extLst>
      <p:ext uri="{BB962C8B-B14F-4D97-AF65-F5344CB8AC3E}">
        <p14:creationId xmlns:p14="http://schemas.microsoft.com/office/powerpoint/2010/main" val="145381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8364E698-60D7-222A-B118-7F519E0E752C}"/>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E0EBED5F-A28B-A762-C978-5123D000AD20}"/>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A0A69E50-718F-E80F-F5F7-2F4011120E72}"/>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7A175DAF-F01C-B82E-6D04-B9746358161A}"/>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9E64CF49-2E94-B78D-2D5A-FAC46BDDB8C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C8706AF-5B13-DF92-28E0-818F7E83A967}"/>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B51DBF28-5A2C-C68F-A129-0863EEBD648D}"/>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71EAC24F-DA8A-58D8-C087-44C7339F3EDE}"/>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A more Detailed Perspective: the FI-PI-LI motorway</a:t>
              </a:r>
              <a:endParaRPr lang="en-US" sz="18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71D34F39-6F80-2006-1184-14D606C12B93}"/>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8FA8C3C6-EBEA-8DAB-2E8F-5459307CC451}"/>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descr="A map with a red line&#10;&#10;AI-generated content may be incorrect.">
            <a:extLst>
              <a:ext uri="{FF2B5EF4-FFF2-40B4-BE49-F238E27FC236}">
                <a16:creationId xmlns:a16="http://schemas.microsoft.com/office/drawing/2014/main" id="{C366D6C6-C048-A9FB-F155-2C83B71244D7}"/>
              </a:ext>
            </a:extLst>
          </p:cNvPr>
          <p:cNvPicPr>
            <a:picLocks noChangeAspect="1"/>
          </p:cNvPicPr>
          <p:nvPr/>
        </p:nvPicPr>
        <p:blipFill>
          <a:blip r:embed="rId5"/>
          <a:srcRect l="1659" t="4675" r="4278"/>
          <a:stretch/>
        </p:blipFill>
        <p:spPr>
          <a:xfrm>
            <a:off x="1244186" y="2440614"/>
            <a:ext cx="5715000" cy="2332469"/>
          </a:xfrm>
          <a:prstGeom prst="rect">
            <a:avLst/>
          </a:prstGeom>
        </p:spPr>
      </p:pic>
      <p:sp>
        <p:nvSpPr>
          <p:cNvPr id="16" name="TextBox 15">
            <a:extLst>
              <a:ext uri="{FF2B5EF4-FFF2-40B4-BE49-F238E27FC236}">
                <a16:creationId xmlns:a16="http://schemas.microsoft.com/office/drawing/2014/main" id="{BB0BD2ED-1D41-C76D-C49D-B6AFF860AF82}"/>
              </a:ext>
            </a:extLst>
          </p:cNvPr>
          <p:cNvSpPr txBox="1"/>
          <p:nvPr/>
        </p:nvSpPr>
        <p:spPr>
          <a:xfrm rot="10800000" flipV="1">
            <a:off x="404311" y="772544"/>
            <a:ext cx="8312469" cy="615553"/>
          </a:xfrm>
          <a:prstGeom prst="rect">
            <a:avLst/>
          </a:prstGeom>
          <a:noFill/>
        </p:spPr>
        <p:txBody>
          <a:bodyPr wrap="square" rtlCol="0">
            <a:spAutoFit/>
          </a:bodyPr>
          <a:lstStyle/>
          <a:p>
            <a:r>
              <a:rPr lang="en-GB" sz="1800" b="1" dirty="0"/>
              <a:t>Granular Analysis for Local Insights</a:t>
            </a:r>
            <a:r>
              <a:rPr lang="en-GB" sz="1800" dirty="0"/>
              <a:t> – </a:t>
            </a:r>
            <a:r>
              <a:rPr lang="en-GB" sz="1600" dirty="0"/>
              <a:t>Focusing on specific infrastructures or sections allows for a more detailed examination of </a:t>
            </a:r>
            <a:r>
              <a:rPr lang="en-GB" sz="1600" b="1" dirty="0"/>
              <a:t>local issues and opportunities</a:t>
            </a:r>
            <a:r>
              <a:rPr lang="en-GB" sz="1600" dirty="0"/>
              <a:t>.</a:t>
            </a:r>
            <a:endParaRPr lang="en-US" sz="1600" dirty="0"/>
          </a:p>
        </p:txBody>
      </p:sp>
      <p:sp>
        <p:nvSpPr>
          <p:cNvPr id="20" name="TextBox 19">
            <a:extLst>
              <a:ext uri="{FF2B5EF4-FFF2-40B4-BE49-F238E27FC236}">
                <a16:creationId xmlns:a16="http://schemas.microsoft.com/office/drawing/2014/main" id="{1C00F3B7-7E16-0845-FEC5-64AE13DB5506}"/>
              </a:ext>
            </a:extLst>
          </p:cNvPr>
          <p:cNvSpPr txBox="1"/>
          <p:nvPr/>
        </p:nvSpPr>
        <p:spPr>
          <a:xfrm>
            <a:off x="404311" y="1567996"/>
            <a:ext cx="8289560" cy="861774"/>
          </a:xfrm>
          <a:prstGeom prst="rect">
            <a:avLst/>
          </a:prstGeom>
          <a:noFill/>
        </p:spPr>
        <p:txBody>
          <a:bodyPr wrap="square">
            <a:spAutoFit/>
          </a:bodyPr>
          <a:lstStyle/>
          <a:p>
            <a:r>
              <a:rPr lang="en-GB" sz="1800" b="1" dirty="0"/>
              <a:t>Challenges of the FI-PI-LI Motorway</a:t>
            </a:r>
            <a:r>
              <a:rPr lang="en-GB" sz="1800" dirty="0"/>
              <a:t> – </a:t>
            </a:r>
            <a:r>
              <a:rPr lang="en-GB" sz="1600" dirty="0"/>
              <a:t>The no-toll Firenze-Pisa-Livorno (FI-PI-LI) motorway, built in the 1960s, is notorious for heavy traffic and insufficient safety features, leading to frequent </a:t>
            </a:r>
            <a:r>
              <a:rPr lang="en-GB" sz="1600" b="1" dirty="0"/>
              <a:t>congestion and accidents </a:t>
            </a:r>
            <a:r>
              <a:rPr lang="en-GB" sz="1600" dirty="0"/>
              <a:t>with widespread effects on the regional network.</a:t>
            </a:r>
            <a:endParaRPr lang="en-US" sz="1600" dirty="0"/>
          </a:p>
        </p:txBody>
      </p:sp>
    </p:spTree>
    <p:extLst>
      <p:ext uri="{BB962C8B-B14F-4D97-AF65-F5344CB8AC3E}">
        <p14:creationId xmlns:p14="http://schemas.microsoft.com/office/powerpoint/2010/main" val="1817007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768214A5-1A16-8B6B-B156-0BEF2C189C1B}"/>
            </a:ext>
          </a:extLst>
        </p:cNvPr>
        <p:cNvGrpSpPr/>
        <p:nvPr/>
      </p:nvGrpSpPr>
      <p:grpSpPr>
        <a:xfrm>
          <a:off x="0" y="0"/>
          <a:ext cx="0" cy="0"/>
          <a:chOff x="0" y="0"/>
          <a:chExt cx="0" cy="0"/>
        </a:xfrm>
      </p:grpSpPr>
      <p:pic>
        <p:nvPicPr>
          <p:cNvPr id="18" name="Picture 17" descr="A person and person standing in front of a car&#10;&#10;AI-generated content may be incorrect.">
            <a:extLst>
              <a:ext uri="{FF2B5EF4-FFF2-40B4-BE49-F238E27FC236}">
                <a16:creationId xmlns:a16="http://schemas.microsoft.com/office/drawing/2014/main" id="{6966726C-D350-9FEB-FFFF-24D1DC48BB87}"/>
              </a:ext>
            </a:extLst>
          </p:cNvPr>
          <p:cNvPicPr>
            <a:picLocks noChangeAspect="1"/>
          </p:cNvPicPr>
          <p:nvPr/>
        </p:nvPicPr>
        <p:blipFill>
          <a:blip r:embed="rId3"/>
          <a:stretch>
            <a:fillRect/>
          </a:stretch>
        </p:blipFill>
        <p:spPr>
          <a:xfrm>
            <a:off x="2499308" y="3227664"/>
            <a:ext cx="4002997" cy="1845592"/>
          </a:xfrm>
          <a:prstGeom prst="rect">
            <a:avLst/>
          </a:prstGeom>
          <a:ln>
            <a:noFill/>
          </a:ln>
          <a:effectLst>
            <a:outerShdw blurRad="190500" algn="tl" rotWithShape="0">
              <a:srgbClr val="000000">
                <a:alpha val="70000"/>
              </a:srgbClr>
            </a:outerShdw>
          </a:effectLst>
        </p:spPr>
      </p:pic>
      <p:sp>
        <p:nvSpPr>
          <p:cNvPr id="7" name="Rettangolo 6">
            <a:extLst>
              <a:ext uri="{FF2B5EF4-FFF2-40B4-BE49-F238E27FC236}">
                <a16:creationId xmlns:a16="http://schemas.microsoft.com/office/drawing/2014/main" id="{79B8474B-E65D-11C2-2058-CA19DDEEAF72}"/>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58730FCA-CA8A-BFA3-1584-70DCD2931D8F}"/>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8414594E-5EE8-5156-9761-9FEBC82C57D1}"/>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22904D8A-9D1A-D5FC-4290-AA3BEA29A69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62EADDE-99A7-D444-999E-01D8CA8970DB}"/>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86ACDC10-42F2-C9CA-9DB3-2DB224E4B04E}"/>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DC8D921F-1C1A-C890-69CF-587DBA1C22E5}"/>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A more Detailed Perspective: the FI-PI-LI motorway</a:t>
              </a:r>
              <a:endParaRPr lang="en-US" sz="18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F364A324-998C-CDC7-C6FA-11DF3794A4E5}"/>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a:extLst>
              <a:ext uri="{FF2B5EF4-FFF2-40B4-BE49-F238E27FC236}">
                <a16:creationId xmlns:a16="http://schemas.microsoft.com/office/drawing/2014/main" id="{8CF9CE70-AD95-364A-8A47-489C586A272C}"/>
              </a:ext>
            </a:extLst>
          </p:cNvPr>
          <p:cNvSpPr txBox="1"/>
          <p:nvPr/>
        </p:nvSpPr>
        <p:spPr>
          <a:xfrm rot="10800000" flipV="1">
            <a:off x="404310" y="695052"/>
            <a:ext cx="8519556" cy="615553"/>
          </a:xfrm>
          <a:prstGeom prst="rect">
            <a:avLst/>
          </a:prstGeom>
          <a:noFill/>
        </p:spPr>
        <p:txBody>
          <a:bodyPr wrap="square" rtlCol="0">
            <a:spAutoFit/>
          </a:bodyPr>
          <a:lstStyle/>
          <a:p>
            <a:pPr marL="285750" indent="-285750">
              <a:buFont typeface="Arial" panose="020B0604020202020204" pitchFamily="34" charset="0"/>
              <a:buChar char="•"/>
            </a:pPr>
            <a:r>
              <a:rPr lang="en-GB" sz="1800" b="1" dirty="0"/>
              <a:t>The Lastra a Signa–Florence Segment- </a:t>
            </a:r>
            <a:r>
              <a:rPr lang="en-GB" sz="1600" dirty="0"/>
              <a:t>One of the busiest and most accident-prone sections of the FI-PI-LI, serving as a key connection between the motorway and the A1 MILANO-NAPOLI.</a:t>
            </a:r>
            <a:endParaRPr lang="en-US" sz="1600" dirty="0"/>
          </a:p>
        </p:txBody>
      </p:sp>
      <p:pic>
        <p:nvPicPr>
          <p:cNvPr id="9218" name="Picture 2">
            <a:extLst>
              <a:ext uri="{FF2B5EF4-FFF2-40B4-BE49-F238E27FC236}">
                <a16:creationId xmlns:a16="http://schemas.microsoft.com/office/drawing/2014/main" id="{8924EB52-055E-B4B1-0262-5E10CED2E9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4229" y="2306549"/>
            <a:ext cx="3519799" cy="1977299"/>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C6B6D6A-81E5-3B20-266B-89DC34C6B6C9}"/>
              </a:ext>
            </a:extLst>
          </p:cNvPr>
          <p:cNvPicPr>
            <a:picLocks noChangeAspect="1"/>
          </p:cNvPicPr>
          <p:nvPr/>
        </p:nvPicPr>
        <p:blipFill rotWithShape="1">
          <a:blip r:embed="rId7">
            <a:extLst>
              <a:ext uri="{28A0092B-C50C-407E-A947-70E740481C1C}">
                <a14:useLocalDpi xmlns:a14="http://schemas.microsoft.com/office/drawing/2010/main" val="0"/>
              </a:ext>
            </a:extLst>
          </a:blip>
          <a:srcRect l="34166" t="16516" r="19908" b="31393"/>
          <a:stretch/>
        </p:blipFill>
        <p:spPr bwMode="auto">
          <a:xfrm>
            <a:off x="497595" y="2336530"/>
            <a:ext cx="3137773" cy="181393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15E2FBA2-7420-9556-9E8F-EC0D29186D6F}"/>
              </a:ext>
            </a:extLst>
          </p:cNvPr>
          <p:cNvSpPr txBox="1"/>
          <p:nvPr/>
        </p:nvSpPr>
        <p:spPr>
          <a:xfrm>
            <a:off x="377129" y="1371125"/>
            <a:ext cx="8425312" cy="861774"/>
          </a:xfrm>
          <a:prstGeom prst="rect">
            <a:avLst/>
          </a:prstGeom>
          <a:noFill/>
        </p:spPr>
        <p:txBody>
          <a:bodyPr wrap="square">
            <a:spAutoFit/>
          </a:bodyPr>
          <a:lstStyle/>
          <a:p>
            <a:pPr marL="285750" indent="-285750">
              <a:buFont typeface="Arial" panose="020B0604020202020204" pitchFamily="34" charset="0"/>
              <a:buChar char="•"/>
            </a:pPr>
            <a:r>
              <a:rPr lang="en-GB" sz="1800" b="1" dirty="0"/>
              <a:t>Data-Driven Solutions for Mobility- </a:t>
            </a:r>
            <a:r>
              <a:rPr lang="en-GB" sz="1600" dirty="0"/>
              <a:t>Analysis of commuting patterns, traffic flows, and driver behaviours could help identifying congestion causes and inefficiencies, allowing policymakers to </a:t>
            </a:r>
            <a:r>
              <a:rPr lang="en-GB" sz="1600" b="1" dirty="0"/>
              <a:t>develop targeted improvements.</a:t>
            </a:r>
            <a:endParaRPr lang="en-US" sz="1600" b="1" dirty="0"/>
          </a:p>
        </p:txBody>
      </p:sp>
      <p:pic>
        <p:nvPicPr>
          <p:cNvPr id="9220" name="Picture 4" descr="Felice automobilista - retrò ...">
            <a:extLst>
              <a:ext uri="{FF2B5EF4-FFF2-40B4-BE49-F238E27FC236}">
                <a16:creationId xmlns:a16="http://schemas.microsoft.com/office/drawing/2014/main" id="{435BC40F-3CA3-BF7A-6FF5-BEEFFAE8DB2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9390"/>
          <a:stretch/>
        </p:blipFill>
        <p:spPr bwMode="auto">
          <a:xfrm>
            <a:off x="1041042" y="2359052"/>
            <a:ext cx="2594326" cy="2159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2" name="Picture 6" descr="Nice Road&quot; Images – Browse 19 Stock ...">
            <a:extLst>
              <a:ext uri="{FF2B5EF4-FFF2-40B4-BE49-F238E27FC236}">
                <a16:creationId xmlns:a16="http://schemas.microsoft.com/office/drawing/2014/main" id="{480B48D7-C511-F989-98EE-470CF379A7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7427" y="2353797"/>
            <a:ext cx="3856875" cy="2159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34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xit" presetSubtype="10" fill="hold" nodeType="withEffect">
                                  <p:stCondLst>
                                    <p:cond delay="0"/>
                                  </p:stCondLst>
                                  <p:childTnLst>
                                    <p:animEffect transition="out" filter="blinds(horizontal)">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9218"/>
                                        </p:tgtEl>
                                      </p:cBhvr>
                                    </p:animEffect>
                                    <p:set>
                                      <p:cBhvr>
                                        <p:cTn id="13" dur="1" fill="hold">
                                          <p:stCondLst>
                                            <p:cond delay="499"/>
                                          </p:stCondLst>
                                        </p:cTn>
                                        <p:tgtEl>
                                          <p:spTgt spid="9218"/>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222"/>
                                        </p:tgtEl>
                                        <p:attrNameLst>
                                          <p:attrName>style.visibility</p:attrName>
                                        </p:attrNameLst>
                                      </p:cBhvr>
                                      <p:to>
                                        <p:strVal val="visible"/>
                                      </p:to>
                                    </p:set>
                                    <p:animEffect transition="in" filter="dissolve">
                                      <p:cBhvr>
                                        <p:cTn id="21" dur="500"/>
                                        <p:tgtEl>
                                          <p:spTgt spid="9222"/>
                                        </p:tgtEl>
                                      </p:cBhvr>
                                    </p:animEffect>
                                  </p:childTnLst>
                                </p:cTn>
                              </p:par>
                              <p:par>
                                <p:cTn id="22" presetID="9" presetClass="entr" presetSubtype="0" fill="hold" nodeType="withEffect">
                                  <p:stCondLst>
                                    <p:cond delay="0"/>
                                  </p:stCondLst>
                                  <p:childTnLst>
                                    <p:set>
                                      <p:cBhvr>
                                        <p:cTn id="23" dur="1" fill="hold">
                                          <p:stCondLst>
                                            <p:cond delay="0"/>
                                          </p:stCondLst>
                                        </p:cTn>
                                        <p:tgtEl>
                                          <p:spTgt spid="9220"/>
                                        </p:tgtEl>
                                        <p:attrNameLst>
                                          <p:attrName>style.visibility</p:attrName>
                                        </p:attrNameLst>
                                      </p:cBhvr>
                                      <p:to>
                                        <p:strVal val="visible"/>
                                      </p:to>
                                    </p:set>
                                    <p:animEffect transition="in" filter="dissolve">
                                      <p:cBhvr>
                                        <p:cTn id="24"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75AC4720-7A2C-3D39-09C8-77672C7D7C78}"/>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B6F29B77-7A50-4F6A-BAD7-0999206ADC3B}"/>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B2B7AF13-DF9C-0D9D-6702-CE7584ACB945}"/>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E5797437-99EB-881B-6F23-07BFB30E4AB5}"/>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CF2A18E1-87D8-7B02-BE0A-D95A8CEC064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A7E81FE-3AF7-7DFC-420E-3324AECD1ED9}"/>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23E4088C-769C-4DF8-7E57-880E0E8E49F3}"/>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D95F6495-7ECE-A67E-961B-4AF8605EA54B}"/>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User Analysis: Who’s Driving and When?</a:t>
              </a:r>
              <a:endParaRPr lang="en-US" sz="18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CBA01F12-5B47-BA1F-2D39-3955AE835545}"/>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12D729D8-3CA5-8099-76DB-133C901702CA}"/>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phic 20">
            <a:extLst>
              <a:ext uri="{FF2B5EF4-FFF2-40B4-BE49-F238E27FC236}">
                <a16:creationId xmlns:a16="http://schemas.microsoft.com/office/drawing/2014/main" id="{6C7DA8DF-C413-3BCE-9DA6-89188AC05B03}"/>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6221"/>
          <a:stretch/>
        </p:blipFill>
        <p:spPr bwMode="auto">
          <a:xfrm>
            <a:off x="404311" y="787933"/>
            <a:ext cx="5191987" cy="2523165"/>
          </a:xfrm>
          <a:prstGeom prst="rect">
            <a:avLst/>
          </a:prstGeom>
          <a:ln>
            <a:noFill/>
          </a:ln>
          <a:extLst>
            <a:ext uri="{53640926-AAD7-44D8-BBD7-CCE9431645EC}">
              <a14:shadowObscured xmlns:a14="http://schemas.microsoft.com/office/drawing/2010/main"/>
            </a:ext>
          </a:extLst>
        </p:spPr>
      </p:pic>
      <p:pic>
        <p:nvPicPr>
          <p:cNvPr id="10" name="Graphic 21">
            <a:extLst>
              <a:ext uri="{FF2B5EF4-FFF2-40B4-BE49-F238E27FC236}">
                <a16:creationId xmlns:a16="http://schemas.microsoft.com/office/drawing/2014/main" id="{1E9EAB4C-A70C-03DA-CEE6-0FBEF8E71460}"/>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909" t="5315" r="1450"/>
          <a:stretch/>
        </p:blipFill>
        <p:spPr bwMode="auto">
          <a:xfrm>
            <a:off x="5228197" y="2208810"/>
            <a:ext cx="3649885" cy="30007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2537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84F228CF-72D4-1B45-A649-00AC3A64EAED}"/>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D1F90789-EADF-E446-A0D4-8906BEA0F899}"/>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872C2723-6DB2-4944-8C30-4B5421E103CF}"/>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B1388404-1FE8-F072-8CDE-B581C360008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ynthetic Mobility data for better decision making">
            <a:extLst>
              <a:ext uri="{FF2B5EF4-FFF2-40B4-BE49-F238E27FC236}">
                <a16:creationId xmlns:a16="http://schemas.microsoft.com/office/drawing/2014/main" id="{ED6B4724-1185-7067-9A0F-9061AF2D8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254" y="411849"/>
            <a:ext cx="6346183" cy="42307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g Data: Types and Characteristics of Big Data | Unichrone">
            <a:extLst>
              <a:ext uri="{FF2B5EF4-FFF2-40B4-BE49-F238E27FC236}">
                <a16:creationId xmlns:a16="http://schemas.microsoft.com/office/drawing/2014/main" id="{1B564ED1-79D5-7377-5923-3D3C82CEF8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954" y="407506"/>
            <a:ext cx="7480092" cy="4229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938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052"/>
                                        </p:tgtEl>
                                      </p:cBhvr>
                                    </p:animEffect>
                                    <p:set>
                                      <p:cBhvr>
                                        <p:cTn id="12" dur="1" fill="hold">
                                          <p:stCondLst>
                                            <p:cond delay="499"/>
                                          </p:stCondLst>
                                        </p:cTn>
                                        <p:tgtEl>
                                          <p:spTgt spid="205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dissolv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008EBCA7-8115-4B2A-C623-CE56D4CF523C}"/>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A5B0C990-4656-5B2E-31D7-AD694C228E14}"/>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98DF3259-251B-1507-829F-5428A09FBA3B}"/>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FB0B417A-A042-6654-97BA-9A741FF945E9}"/>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A721393E-8E2C-277D-7725-3E4457C8427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241186-1E77-7ABE-0B24-9A02F217E455}"/>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94698171-10F8-FA04-99D9-01E5844E2390}"/>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9DC28CBA-B77C-3B34-1961-7F8F9E9D5F7D}"/>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User Analysis: Who’s Driving and When?</a:t>
              </a:r>
              <a:endParaRPr lang="en-US" sz="18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A92270EE-1219-623B-36BE-64B5C9D6ABB9}"/>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F27B1F5F-A763-85DA-EA02-DB89823977C6}"/>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aph of blue bars&#10;&#10;AI-generated content may be incorrect.">
            <a:extLst>
              <a:ext uri="{FF2B5EF4-FFF2-40B4-BE49-F238E27FC236}">
                <a16:creationId xmlns:a16="http://schemas.microsoft.com/office/drawing/2014/main" id="{8FCF0561-437E-F6E2-2345-7F4CAF31CA57}"/>
              </a:ext>
            </a:extLst>
          </p:cNvPr>
          <p:cNvPicPr>
            <a:picLocks noChangeAspect="1"/>
          </p:cNvPicPr>
          <p:nvPr/>
        </p:nvPicPr>
        <p:blipFill>
          <a:blip r:embed="rId5"/>
          <a:stretch>
            <a:fillRect/>
          </a:stretch>
        </p:blipFill>
        <p:spPr>
          <a:xfrm>
            <a:off x="470184" y="740779"/>
            <a:ext cx="4002260" cy="2182441"/>
          </a:xfrm>
          <a:prstGeom prst="rect">
            <a:avLst/>
          </a:prstGeom>
        </p:spPr>
      </p:pic>
      <p:pic>
        <p:nvPicPr>
          <p:cNvPr id="14" name="Picture 13" descr="A graph of blue rectangular bars&#10;&#10;AI-generated content may be incorrect.">
            <a:extLst>
              <a:ext uri="{FF2B5EF4-FFF2-40B4-BE49-F238E27FC236}">
                <a16:creationId xmlns:a16="http://schemas.microsoft.com/office/drawing/2014/main" id="{52A042BA-2531-CF40-366D-9E940CD6E99E}"/>
              </a:ext>
            </a:extLst>
          </p:cNvPr>
          <p:cNvPicPr>
            <a:picLocks noChangeAspect="1"/>
          </p:cNvPicPr>
          <p:nvPr/>
        </p:nvPicPr>
        <p:blipFill>
          <a:blip r:embed="rId6"/>
          <a:stretch>
            <a:fillRect/>
          </a:stretch>
        </p:blipFill>
        <p:spPr>
          <a:xfrm>
            <a:off x="4472444" y="2915470"/>
            <a:ext cx="4053365" cy="2294092"/>
          </a:xfrm>
          <a:prstGeom prst="rect">
            <a:avLst/>
          </a:prstGeom>
        </p:spPr>
      </p:pic>
    </p:spTree>
    <p:extLst>
      <p:ext uri="{BB962C8B-B14F-4D97-AF65-F5344CB8AC3E}">
        <p14:creationId xmlns:p14="http://schemas.microsoft.com/office/powerpoint/2010/main" val="4157623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DA727CC2-50B8-961C-BBA3-E6A017385AC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4DF68FA1-55B9-1C38-ACA5-588221A46E57}"/>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759DECDE-073D-A326-B973-4C768618AC07}"/>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D1161556-AC18-9FC4-F74F-D53BCF385633}"/>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A0DDACBB-D64A-E5BE-18D8-AD48187D42E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90C96B4-B14B-7338-3CB1-B8BDC4661FDD}"/>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A5B5C072-4B3A-096C-36C7-56737CE6385D}"/>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17B2AEB3-A295-0D95-FD2F-8BF96A262908}"/>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Commuter Behaviour: What Data Tell Us</a:t>
              </a:r>
              <a:endParaRPr lang="en-US" sz="18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60A36901-33FA-22CB-1C0E-A5810AF8649F}"/>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123766F9-3D54-1534-7199-0B6FE9F4066A}"/>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graph with blue lines&#10;&#10;AI-generated content may be incorrect.">
            <a:extLst>
              <a:ext uri="{FF2B5EF4-FFF2-40B4-BE49-F238E27FC236}">
                <a16:creationId xmlns:a16="http://schemas.microsoft.com/office/drawing/2014/main" id="{ED769E97-71BB-AE80-AE20-A6DBAA481AE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67" r="3144" b="12210"/>
          <a:stretch/>
        </p:blipFill>
        <p:spPr bwMode="auto">
          <a:xfrm>
            <a:off x="446433" y="668757"/>
            <a:ext cx="3741865" cy="2165033"/>
          </a:xfrm>
          <a:prstGeom prst="rect">
            <a:avLst/>
          </a:prstGeom>
          <a:ln>
            <a:noFill/>
          </a:ln>
          <a:extLst>
            <a:ext uri="{53640926-AAD7-44D8-BBD7-CCE9431645EC}">
              <a14:shadowObscured xmlns:a14="http://schemas.microsoft.com/office/drawing/2010/main"/>
            </a:ext>
          </a:extLst>
        </p:spPr>
      </p:pic>
      <p:pic>
        <p:nvPicPr>
          <p:cNvPr id="10" name="Picture 9" descr="A graph with blue bars&#10;&#10;AI-generated content may be incorrect.">
            <a:extLst>
              <a:ext uri="{FF2B5EF4-FFF2-40B4-BE49-F238E27FC236}">
                <a16:creationId xmlns:a16="http://schemas.microsoft.com/office/drawing/2014/main" id="{48DF6298-788A-F263-55FD-8D5822245FD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96" t="1715" r="1404" b="2540"/>
          <a:stretch/>
        </p:blipFill>
        <p:spPr bwMode="auto">
          <a:xfrm>
            <a:off x="4603376" y="680068"/>
            <a:ext cx="3581715" cy="2153722"/>
          </a:xfrm>
          <a:prstGeom prst="rect">
            <a:avLst/>
          </a:prstGeom>
          <a:ln>
            <a:noFill/>
          </a:ln>
          <a:extLst>
            <a:ext uri="{53640926-AAD7-44D8-BBD7-CCE9431645EC}">
              <a14:shadowObscured xmlns:a14="http://schemas.microsoft.com/office/drawing/2010/main"/>
            </a:ext>
          </a:extLst>
        </p:spPr>
      </p:pic>
      <p:pic>
        <p:nvPicPr>
          <p:cNvPr id="11" name="Picture 10" descr="A graph of a number of people&#10;&#10;AI-generated content may be incorrect.">
            <a:extLst>
              <a:ext uri="{FF2B5EF4-FFF2-40B4-BE49-F238E27FC236}">
                <a16:creationId xmlns:a16="http://schemas.microsoft.com/office/drawing/2014/main" id="{EB37134E-D33B-B254-B45E-23431BC013F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99" t="1715" r="1190" b="2255"/>
          <a:stretch/>
        </p:blipFill>
        <p:spPr bwMode="auto">
          <a:xfrm>
            <a:off x="1356775" y="2926780"/>
            <a:ext cx="3762017" cy="2269230"/>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5B21B3DA-12F3-EB9A-3E8B-47D8226AA19F}"/>
              </a:ext>
            </a:extLst>
          </p:cNvPr>
          <p:cNvSpPr txBox="1"/>
          <p:nvPr/>
        </p:nvSpPr>
        <p:spPr>
          <a:xfrm>
            <a:off x="5569319" y="3067978"/>
            <a:ext cx="2553520" cy="925894"/>
          </a:xfrm>
          <a:prstGeom prst="rect">
            <a:avLst/>
          </a:prstGeom>
          <a:noFill/>
        </p:spPr>
        <p:txBody>
          <a:bodyPr wrap="none" rtlCol="0">
            <a:spAutoFit/>
          </a:bodyPr>
          <a:lstStyle/>
          <a:p>
            <a:pPr marL="285750" lvl="0" indent="-285750">
              <a:lnSpc>
                <a:spcPct val="115000"/>
              </a:lnSpc>
              <a:buFont typeface="Arial" panose="020B0604020202020204" pitchFamily="34" charset="0"/>
              <a:buChar char="•"/>
            </a:pPr>
            <a:r>
              <a:rPr lang="en-GB" sz="1600" b="1" dirty="0">
                <a:latin typeface="Aptos" panose="020B0004020202020204" pitchFamily="34" charset="0"/>
                <a:ea typeface="Times New Roman" panose="02020603050405020304" pitchFamily="18" charset="0"/>
              </a:rPr>
              <a:t>Rush Hours Dominate</a:t>
            </a:r>
            <a:r>
              <a:rPr lang="en-GB" sz="1600" dirty="0">
                <a:latin typeface="Aptos" panose="020B0004020202020204" pitchFamily="34" charset="0"/>
                <a:ea typeface="Times New Roman" panose="02020603050405020304" pitchFamily="18" charset="0"/>
              </a:rPr>
              <a:t> </a:t>
            </a:r>
          </a:p>
          <a:p>
            <a:pPr marL="285750" lvl="0" indent="-285750">
              <a:lnSpc>
                <a:spcPct val="115000"/>
              </a:lnSpc>
              <a:buFont typeface="Arial" panose="020B0604020202020204" pitchFamily="34" charset="0"/>
              <a:buChar char="•"/>
            </a:pPr>
            <a:r>
              <a:rPr lang="en-GB" sz="1600" b="1" dirty="0">
                <a:latin typeface="Aptos" panose="020B0004020202020204" pitchFamily="34" charset="0"/>
                <a:ea typeface="Times New Roman" panose="02020603050405020304" pitchFamily="18" charset="0"/>
              </a:rPr>
              <a:t>Short Distances</a:t>
            </a:r>
            <a:endParaRPr lang="en-GB" sz="1600" dirty="0">
              <a:latin typeface="Aptos" panose="020B0004020202020204" pitchFamily="34" charset="0"/>
              <a:ea typeface="Times New Roman" panose="02020603050405020304" pitchFamily="18" charset="0"/>
            </a:endParaRPr>
          </a:p>
          <a:p>
            <a:pPr marL="285750" lvl="0" indent="-285750">
              <a:lnSpc>
                <a:spcPct val="115000"/>
              </a:lnSpc>
              <a:buFont typeface="Arial" panose="020B0604020202020204" pitchFamily="34" charset="0"/>
              <a:buChar char="•"/>
            </a:pPr>
            <a:r>
              <a:rPr lang="en-GB" sz="1600" b="1" dirty="0">
                <a:latin typeface="Aptos" panose="020B0004020202020204" pitchFamily="34" charset="0"/>
                <a:ea typeface="Times New Roman" panose="02020603050405020304" pitchFamily="18" charset="0"/>
              </a:rPr>
              <a:t>Predictable Mobility</a:t>
            </a:r>
            <a:endParaRPr lang="en-GB" sz="1600" dirty="0">
              <a:latin typeface="Times New Roman" panose="02020603050405020304" pitchFamily="18" charset="0"/>
              <a:ea typeface="Times New Roman" panose="02020603050405020304" pitchFamily="18" charset="0"/>
            </a:endParaRPr>
          </a:p>
        </p:txBody>
      </p:sp>
      <p:sp>
        <p:nvSpPr>
          <p:cNvPr id="16" name="TextBox 15">
            <a:extLst>
              <a:ext uri="{FF2B5EF4-FFF2-40B4-BE49-F238E27FC236}">
                <a16:creationId xmlns:a16="http://schemas.microsoft.com/office/drawing/2014/main" id="{89E2F8C2-C23B-621F-54AE-D010B166176E}"/>
              </a:ext>
            </a:extLst>
          </p:cNvPr>
          <p:cNvSpPr txBox="1"/>
          <p:nvPr/>
        </p:nvSpPr>
        <p:spPr>
          <a:xfrm>
            <a:off x="5561874" y="3074297"/>
            <a:ext cx="3052901" cy="927242"/>
          </a:xfrm>
          <a:prstGeom prst="rect">
            <a:avLst/>
          </a:prstGeom>
          <a:noFill/>
        </p:spPr>
        <p:txBody>
          <a:bodyPr wrap="square">
            <a:spAutoFit/>
          </a:bodyPr>
          <a:lstStyle/>
          <a:p>
            <a:pPr marL="285750" lvl="0" indent="-285750">
              <a:lnSpc>
                <a:spcPct val="115000"/>
              </a:lnSpc>
              <a:buFont typeface="Arial" panose="020B0604020202020204" pitchFamily="34" charset="0"/>
              <a:buChar char="•"/>
            </a:pPr>
            <a:r>
              <a:rPr lang="en-GB" sz="1600" b="1" dirty="0">
                <a:effectLst/>
                <a:latin typeface="Aptos" panose="020B0004020202020204" pitchFamily="34" charset="0"/>
                <a:ea typeface="Times New Roman" panose="02020603050405020304" pitchFamily="18" charset="0"/>
              </a:rPr>
              <a:t>Enhanced Public Transport</a:t>
            </a:r>
          </a:p>
          <a:p>
            <a:pPr marL="285750" lvl="0" indent="-285750">
              <a:lnSpc>
                <a:spcPct val="115000"/>
              </a:lnSpc>
              <a:buFont typeface="Arial" panose="020B0604020202020204" pitchFamily="34" charset="0"/>
              <a:buChar char="•"/>
            </a:pPr>
            <a:r>
              <a:rPr lang="en-GB" sz="1600" b="1" dirty="0">
                <a:effectLst/>
                <a:latin typeface="Aptos" panose="020B0004020202020204" pitchFamily="34" charset="0"/>
                <a:ea typeface="Times New Roman" panose="02020603050405020304" pitchFamily="18" charset="0"/>
              </a:rPr>
              <a:t>Congestion Charges</a:t>
            </a:r>
          </a:p>
          <a:p>
            <a:pPr marL="285750" lvl="0" indent="-285750">
              <a:lnSpc>
                <a:spcPct val="115000"/>
              </a:lnSpc>
              <a:buFont typeface="Arial" panose="020B0604020202020204" pitchFamily="34" charset="0"/>
              <a:buChar char="•"/>
            </a:pPr>
            <a:r>
              <a:rPr lang="en-GB" sz="1600" b="1" kern="0" dirty="0">
                <a:effectLst/>
                <a:latin typeface="Aptos" panose="020B0004020202020204" pitchFamily="34" charset="0"/>
                <a:ea typeface="Times New Roman" panose="02020603050405020304" pitchFamily="18" charset="0"/>
                <a:cs typeface="Times New Roman" panose="02020603050405020304" pitchFamily="18" charset="0"/>
              </a:rPr>
              <a:t>Flexible Work Schedules</a:t>
            </a:r>
            <a:endParaRPr lang="en-US" sz="1400" dirty="0"/>
          </a:p>
        </p:txBody>
      </p:sp>
    </p:spTree>
    <p:extLst>
      <p:ext uri="{BB962C8B-B14F-4D97-AF65-F5344CB8AC3E}">
        <p14:creationId xmlns:p14="http://schemas.microsoft.com/office/powerpoint/2010/main" val="493924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801B8597-AADE-7C12-767E-77ADCD7C14D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CCAEFD26-F499-0FD1-C95C-171DE05A4FCE}"/>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9895A579-AB11-7AE1-096D-8839BBC94735}"/>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34B3BDEB-A178-A5CB-B880-5DC1DE386665}"/>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826A9A52-ADA7-E473-E25F-8526C2D8D1C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8604EF1-5EB9-1F4E-7DDD-1619486ABE59}"/>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29EC46F1-5814-2095-8CBB-1958BA9F75C3}"/>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6348FD49-F179-A762-F46D-57E49BE30FFC}"/>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Mapping stops and homes</a:t>
              </a:r>
              <a:endParaRPr lang="en-US" sz="18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53BD5ED1-87C6-CD8A-2FFE-06B4941FDD7B}"/>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61EA2270-E218-6D77-5270-B91AC649A1F9}"/>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raphic 24">
            <a:extLst>
              <a:ext uri="{FF2B5EF4-FFF2-40B4-BE49-F238E27FC236}">
                <a16:creationId xmlns:a16="http://schemas.microsoft.com/office/drawing/2014/main" id="{6A97FF96-096E-5518-57C4-AD3E39DA23F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2224" t="3889" b="50073"/>
          <a:stretch/>
        </p:blipFill>
        <p:spPr bwMode="auto">
          <a:xfrm>
            <a:off x="1244185" y="663360"/>
            <a:ext cx="5040094" cy="2076871"/>
          </a:xfrm>
          <a:prstGeom prst="rect">
            <a:avLst/>
          </a:prstGeom>
          <a:ln>
            <a:noFill/>
          </a:ln>
          <a:extLst>
            <a:ext uri="{53640926-AAD7-44D8-BBD7-CCE9431645EC}">
              <a14:shadowObscured xmlns:a14="http://schemas.microsoft.com/office/drawing/2010/main"/>
            </a:ext>
          </a:extLst>
        </p:spPr>
      </p:pic>
      <p:pic>
        <p:nvPicPr>
          <p:cNvPr id="14" name="Graphic 25">
            <a:extLst>
              <a:ext uri="{FF2B5EF4-FFF2-40B4-BE49-F238E27FC236}">
                <a16:creationId xmlns:a16="http://schemas.microsoft.com/office/drawing/2014/main" id="{5AE9721B-5A74-B98E-6A84-78FB644F3D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3069" t="3843" b="50258"/>
          <a:stretch/>
        </p:blipFill>
        <p:spPr bwMode="auto">
          <a:xfrm>
            <a:off x="1274125" y="2806932"/>
            <a:ext cx="5010154" cy="21031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774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4BE709BF-6A23-617B-9626-C8509A21F47F}"/>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1C59F5E1-7D45-33FA-429E-5C57DD390044}"/>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8107C0E0-080E-4FFE-FECF-5504AB8D6680}"/>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6D24710D-5777-13A1-9411-705C3F661051}"/>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4315BD6C-A3CD-7A9E-0A16-2DEFEB79F6C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99627A3-563F-B858-3858-59BEBE50C606}"/>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FCE90FDB-2F8B-6EFF-383F-11CD543C79CA}"/>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AEE9294B-63A0-DC96-A9AC-105D13EB84C8}"/>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Visualising Traffic: Dynamic Insights</a:t>
              </a:r>
              <a:endParaRPr lang="en-US" sz="18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2D32991A-D279-9C3E-B36A-0033737E801E}"/>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map of a river&#10;&#10;AI-generated content may be incorrect.">
            <a:extLst>
              <a:ext uri="{FF2B5EF4-FFF2-40B4-BE49-F238E27FC236}">
                <a16:creationId xmlns:a16="http://schemas.microsoft.com/office/drawing/2014/main" id="{D8E73A8B-611E-1387-2A14-0BE4532BF58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564" t="6210" r="3777" b="13104"/>
          <a:stretch/>
        </p:blipFill>
        <p:spPr bwMode="auto">
          <a:xfrm>
            <a:off x="1376563" y="680068"/>
            <a:ext cx="4984986" cy="2251448"/>
          </a:xfrm>
          <a:prstGeom prst="rect">
            <a:avLst/>
          </a:prstGeom>
          <a:ln>
            <a:noFill/>
          </a:ln>
          <a:extLst>
            <a:ext uri="{53640926-AAD7-44D8-BBD7-CCE9431645EC}">
              <a14:shadowObscured xmlns:a14="http://schemas.microsoft.com/office/drawing/2010/main"/>
            </a:ext>
          </a:extLst>
        </p:spPr>
      </p:pic>
      <p:pic>
        <p:nvPicPr>
          <p:cNvPr id="10" name="Picture 9" descr="A map of a city&#10;&#10;AI-generated content may be incorrect.">
            <a:extLst>
              <a:ext uri="{FF2B5EF4-FFF2-40B4-BE49-F238E27FC236}">
                <a16:creationId xmlns:a16="http://schemas.microsoft.com/office/drawing/2014/main" id="{A5B8BAD1-CD27-2C76-835E-A19448BD533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063" t="3030" b="8681"/>
          <a:stretch/>
        </p:blipFill>
        <p:spPr bwMode="auto">
          <a:xfrm>
            <a:off x="1376563" y="3132371"/>
            <a:ext cx="5019560" cy="2182519"/>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FA740012-9A1A-AA11-9DB2-A9527EC2EFB4}"/>
              </a:ext>
            </a:extLst>
          </p:cNvPr>
          <p:cNvSpPr txBox="1"/>
          <p:nvPr/>
        </p:nvSpPr>
        <p:spPr>
          <a:xfrm>
            <a:off x="7104192" y="2793817"/>
            <a:ext cx="1010020" cy="338554"/>
          </a:xfrm>
          <a:prstGeom prst="rect">
            <a:avLst/>
          </a:prstGeom>
          <a:noFill/>
        </p:spPr>
        <p:txBody>
          <a:bodyPr wrap="none" rtlCol="0">
            <a:spAutoFit/>
          </a:bodyPr>
          <a:lstStyle/>
          <a:p>
            <a:r>
              <a:rPr lang="en-US" sz="1600" dirty="0">
                <a:latin typeface="Aptos" panose="020B0004020202020204" pitchFamily="34" charset="0"/>
                <a:hlinkClick r:id="rId7"/>
              </a:rPr>
              <a:t>Heatmap</a:t>
            </a:r>
            <a:endParaRPr lang="en-US" sz="1600" dirty="0">
              <a:latin typeface="Aptos" panose="020B0004020202020204" pitchFamily="34" charset="0"/>
            </a:endParaRPr>
          </a:p>
        </p:txBody>
      </p:sp>
    </p:spTree>
    <p:extLst>
      <p:ext uri="{BB962C8B-B14F-4D97-AF65-F5344CB8AC3E}">
        <p14:creationId xmlns:p14="http://schemas.microsoft.com/office/powerpoint/2010/main" val="2563401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9F0BB2C9-0BF2-22B8-CA01-AD61A9BC4403}"/>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558373E3-3F16-743E-484C-D3EB15E4B257}"/>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B6BC96D3-B272-1C93-C34D-7D1F25024C3D}"/>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B1985AD3-F422-181C-7F45-C1AEE5DCA915}"/>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F6AEDD50-8304-A6A4-FC54-6B0987A495A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CAC2829-1044-DD2B-AE58-7984576D31FF}"/>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838EC80B-3A20-0699-8262-61E2D266F1F7}"/>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C06F5DAA-4189-B678-161D-AD1C51AB9C50}"/>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Visualising Traffic: Dynamic Insights</a:t>
              </a:r>
              <a:endParaRPr lang="en-US" sz="1800" dirty="0">
                <a:effectLst>
                  <a:outerShdw blurRad="38100" dist="38100" dir="2700000" algn="tl">
                    <a:srgbClr val="000000">
                      <a:alpha val="43137"/>
                    </a:srgbClr>
                  </a:outerShdw>
                </a:effectLst>
              </a:endParaRPr>
            </a:p>
          </p:txBody>
        </p:sp>
      </p:grpSp>
      <p:sp>
        <p:nvSpPr>
          <p:cNvPr id="11" name="TextBox 10">
            <a:extLst>
              <a:ext uri="{FF2B5EF4-FFF2-40B4-BE49-F238E27FC236}">
                <a16:creationId xmlns:a16="http://schemas.microsoft.com/office/drawing/2014/main" id="{F5E8CADE-778A-E28C-A46E-7465AC072C2F}"/>
              </a:ext>
            </a:extLst>
          </p:cNvPr>
          <p:cNvSpPr txBox="1"/>
          <p:nvPr/>
        </p:nvSpPr>
        <p:spPr>
          <a:xfrm>
            <a:off x="7138059" y="1663060"/>
            <a:ext cx="1213474" cy="338554"/>
          </a:xfrm>
          <a:prstGeom prst="rect">
            <a:avLst/>
          </a:prstGeom>
          <a:noFill/>
        </p:spPr>
        <p:txBody>
          <a:bodyPr wrap="none" rtlCol="0">
            <a:spAutoFit/>
          </a:bodyPr>
          <a:lstStyle/>
          <a:p>
            <a:r>
              <a:rPr lang="en-US" sz="1600" dirty="0">
                <a:latin typeface="Aptos" panose="020B0004020202020204" pitchFamily="34" charset="0"/>
                <a:hlinkClick r:id="rId5"/>
              </a:rPr>
              <a:t>Trajectories</a:t>
            </a:r>
            <a:endParaRPr lang="en-US" sz="1600" dirty="0">
              <a:latin typeface="Aptos" panose="020B0004020202020204" pitchFamily="34" charset="0"/>
            </a:endParaRPr>
          </a:p>
        </p:txBody>
      </p:sp>
      <p:pic>
        <p:nvPicPr>
          <p:cNvPr id="9" name="Picture 8" descr="A map with red lines&#10;&#10;AI-generated content may be incorrect.">
            <a:extLst>
              <a:ext uri="{FF2B5EF4-FFF2-40B4-BE49-F238E27FC236}">
                <a16:creationId xmlns:a16="http://schemas.microsoft.com/office/drawing/2014/main" id="{295039EA-5711-4AF8-90BD-DD4C99AC9A0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326" t="5859" r="12084" b="14687"/>
          <a:stretch/>
        </p:blipFill>
        <p:spPr bwMode="auto">
          <a:xfrm>
            <a:off x="1407415" y="673802"/>
            <a:ext cx="4903124" cy="2240998"/>
          </a:xfrm>
          <a:prstGeom prst="rect">
            <a:avLst/>
          </a:prstGeom>
          <a:ln>
            <a:noFill/>
          </a:ln>
          <a:extLst>
            <a:ext uri="{53640926-AAD7-44D8-BBD7-CCE9431645EC}">
              <a14:shadowObscured xmlns:a14="http://schemas.microsoft.com/office/drawing/2010/main"/>
            </a:ext>
          </a:extLst>
        </p:spPr>
      </p:pic>
      <p:pic>
        <p:nvPicPr>
          <p:cNvPr id="12" name="Picture 11" descr="A map with red lines&#10;&#10;AI-generated content may be incorrect.">
            <a:extLst>
              <a:ext uri="{FF2B5EF4-FFF2-40B4-BE49-F238E27FC236}">
                <a16:creationId xmlns:a16="http://schemas.microsoft.com/office/drawing/2014/main" id="{031B3839-A3DC-3B12-9F7B-AF999E87D82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562" b="3058"/>
          <a:stretch/>
        </p:blipFill>
        <p:spPr bwMode="auto">
          <a:xfrm>
            <a:off x="1413007" y="3050428"/>
            <a:ext cx="4903125" cy="2292685"/>
          </a:xfrm>
          <a:prstGeom prst="rect">
            <a:avLst/>
          </a:prstGeom>
          <a:ln>
            <a:noFill/>
          </a:ln>
          <a:extLst>
            <a:ext uri="{53640926-AAD7-44D8-BBD7-CCE9431645EC}">
              <a14:shadowObscured xmlns:a14="http://schemas.microsoft.com/office/drawing/2010/main"/>
            </a:ext>
          </a:extLst>
        </p:spPr>
      </p:pic>
      <p:sp>
        <p:nvSpPr>
          <p:cNvPr id="13" name="TextBox 12">
            <a:hlinkClick r:id="rId8"/>
            <a:extLst>
              <a:ext uri="{FF2B5EF4-FFF2-40B4-BE49-F238E27FC236}">
                <a16:creationId xmlns:a16="http://schemas.microsoft.com/office/drawing/2014/main" id="{F414D710-6A7E-F2BF-2438-D533344C3741}"/>
              </a:ext>
            </a:extLst>
          </p:cNvPr>
          <p:cNvSpPr txBox="1"/>
          <p:nvPr/>
        </p:nvSpPr>
        <p:spPr>
          <a:xfrm>
            <a:off x="7438605" y="4055796"/>
            <a:ext cx="702436" cy="338554"/>
          </a:xfrm>
          <a:prstGeom prst="rect">
            <a:avLst/>
          </a:prstGeom>
          <a:noFill/>
        </p:spPr>
        <p:txBody>
          <a:bodyPr wrap="none" rtlCol="0">
            <a:spAutoFit/>
          </a:bodyPr>
          <a:lstStyle/>
          <a:p>
            <a:r>
              <a:rPr lang="en-US" sz="1600" dirty="0">
                <a:latin typeface="Aptos" panose="020B0004020202020204" pitchFamily="34" charset="0"/>
                <a:hlinkClick r:id="rId8"/>
              </a:rPr>
              <a:t>Flows</a:t>
            </a:r>
            <a:endParaRPr lang="en-US" sz="1600" dirty="0">
              <a:latin typeface="Aptos" panose="020B0004020202020204" pitchFamily="34" charset="0"/>
            </a:endParaRPr>
          </a:p>
        </p:txBody>
      </p:sp>
    </p:spTree>
    <p:extLst>
      <p:ext uri="{BB962C8B-B14F-4D97-AF65-F5344CB8AC3E}">
        <p14:creationId xmlns:p14="http://schemas.microsoft.com/office/powerpoint/2010/main" val="640237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FA54028F-6EE5-0DAD-1244-28F96F4B2414}"/>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C2464E0E-533A-3B7B-F167-3216C2847620}"/>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F7B4CF33-DA9F-87BC-730E-41BC0C5C5A39}"/>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2BA543EA-9590-B7EE-3B41-53930F36084D}"/>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F6F20E3B-F2DD-16B8-67B9-9F947E71641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8649A32-EF0B-2CD6-FC66-C97679B0069F}"/>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32EDEF38-BA4B-D630-F97A-69A9F87CF7D2}"/>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B7508E1D-B22B-6D4C-C77D-DFCFBAB7A94E}"/>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Visualising Traffic: Dynamic Insights</a:t>
              </a:r>
              <a:endParaRPr lang="en-US" sz="1800" dirty="0">
                <a:effectLst>
                  <a:outerShdw blurRad="38100" dist="38100" dir="2700000" algn="tl">
                    <a:srgbClr val="000000">
                      <a:alpha val="43137"/>
                    </a:srgbClr>
                  </a:outerShdw>
                </a:effectLst>
              </a:endParaRPr>
            </a:p>
          </p:txBody>
        </p:sp>
      </p:grpSp>
      <p:sp>
        <p:nvSpPr>
          <p:cNvPr id="11" name="TextBox 10">
            <a:hlinkClick r:id="rId5"/>
            <a:extLst>
              <a:ext uri="{FF2B5EF4-FFF2-40B4-BE49-F238E27FC236}">
                <a16:creationId xmlns:a16="http://schemas.microsoft.com/office/drawing/2014/main" id="{B7EC3EEA-B7F8-A3DF-3138-26E8DE551A25}"/>
              </a:ext>
            </a:extLst>
          </p:cNvPr>
          <p:cNvSpPr txBox="1"/>
          <p:nvPr/>
        </p:nvSpPr>
        <p:spPr>
          <a:xfrm>
            <a:off x="6858421" y="2272725"/>
            <a:ext cx="2147126" cy="584775"/>
          </a:xfrm>
          <a:prstGeom prst="rect">
            <a:avLst/>
          </a:prstGeom>
          <a:noFill/>
        </p:spPr>
        <p:txBody>
          <a:bodyPr wrap="none" rtlCol="0">
            <a:spAutoFit/>
          </a:bodyPr>
          <a:lstStyle/>
          <a:p>
            <a:r>
              <a:rPr lang="en-US" sz="1600" dirty="0">
                <a:latin typeface="Aptos" panose="020B0004020202020204" pitchFamily="34" charset="0"/>
                <a:hlinkClick r:id="rId5"/>
              </a:rPr>
              <a:t>Inbound vs Outbound </a:t>
            </a:r>
          </a:p>
          <a:p>
            <a:pPr algn="ctr"/>
            <a:r>
              <a:rPr lang="en-US" sz="1600" dirty="0">
                <a:latin typeface="Aptos" panose="020B0004020202020204" pitchFamily="34" charset="0"/>
                <a:hlinkClick r:id="rId5"/>
              </a:rPr>
              <a:t>to Florence</a:t>
            </a:r>
            <a:endParaRPr lang="en-US" sz="1600" dirty="0">
              <a:latin typeface="Aptos" panose="020B0004020202020204" pitchFamily="34" charset="0"/>
            </a:endParaRPr>
          </a:p>
        </p:txBody>
      </p:sp>
      <p:pic>
        <p:nvPicPr>
          <p:cNvPr id="30" name="Picture 29" descr="A map with red and blue lines&#10;&#10;AI-generated content may be incorrect.">
            <a:extLst>
              <a:ext uri="{FF2B5EF4-FFF2-40B4-BE49-F238E27FC236}">
                <a16:creationId xmlns:a16="http://schemas.microsoft.com/office/drawing/2014/main" id="{8CD937F8-5F81-050A-C6FE-86BBB3459FAE}"/>
              </a:ext>
            </a:extLst>
          </p:cNvPr>
          <p:cNvPicPr>
            <a:picLocks noChangeAspect="1"/>
          </p:cNvPicPr>
          <p:nvPr/>
        </p:nvPicPr>
        <p:blipFill>
          <a:blip r:embed="rId6"/>
          <a:srcRect r="3630"/>
          <a:stretch/>
        </p:blipFill>
        <p:spPr>
          <a:xfrm>
            <a:off x="470184" y="924111"/>
            <a:ext cx="6388237" cy="3436588"/>
          </a:xfrm>
          <a:prstGeom prst="rect">
            <a:avLst/>
          </a:prstGeom>
        </p:spPr>
      </p:pic>
    </p:spTree>
    <p:extLst>
      <p:ext uri="{BB962C8B-B14F-4D97-AF65-F5344CB8AC3E}">
        <p14:creationId xmlns:p14="http://schemas.microsoft.com/office/powerpoint/2010/main" val="369964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125110AD-868D-0B50-1E58-695331B732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5707B02D-508C-E51F-DC40-3BDFBAF21715}"/>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C57E92CD-FEC5-C4EF-5B11-45993A4B4D24}"/>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1DCB2692-3462-7806-8CE4-04DA3CA33D61}"/>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1784FFBF-8CE9-7B39-7A0B-B0070DEE59B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779F199-2173-AEFD-6C80-F35EB13715FD}"/>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C9564740-78B9-C99C-23C3-6BADCFF0E0F2}"/>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7EFA30C8-A430-C1A0-D4E6-1297194799C5}"/>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Visualising Traffic: Dynamic Insights</a:t>
              </a:r>
              <a:endParaRPr lang="en-US" sz="1800" dirty="0">
                <a:effectLst>
                  <a:outerShdw blurRad="38100" dist="38100" dir="2700000" algn="tl">
                    <a:srgbClr val="000000">
                      <a:alpha val="43137"/>
                    </a:srgbClr>
                  </a:outerShdw>
                </a:effectLst>
              </a:endParaRPr>
            </a:p>
          </p:txBody>
        </p:sp>
      </p:grpSp>
      <p:sp>
        <p:nvSpPr>
          <p:cNvPr id="11" name="TextBox 10">
            <a:hlinkClick r:id="rId5"/>
            <a:extLst>
              <a:ext uri="{FF2B5EF4-FFF2-40B4-BE49-F238E27FC236}">
                <a16:creationId xmlns:a16="http://schemas.microsoft.com/office/drawing/2014/main" id="{271CFED8-3D7F-D6A8-7BF9-AE5010223A14}"/>
              </a:ext>
            </a:extLst>
          </p:cNvPr>
          <p:cNvSpPr txBox="1"/>
          <p:nvPr/>
        </p:nvSpPr>
        <p:spPr>
          <a:xfrm>
            <a:off x="6929374" y="2112810"/>
            <a:ext cx="2120443" cy="892552"/>
          </a:xfrm>
          <a:prstGeom prst="rect">
            <a:avLst/>
          </a:prstGeom>
          <a:noFill/>
        </p:spPr>
        <p:txBody>
          <a:bodyPr wrap="square" rtlCol="0">
            <a:spAutoFit/>
          </a:bodyPr>
          <a:lstStyle/>
          <a:p>
            <a:pPr algn="ctr"/>
            <a:r>
              <a:rPr lang="en-GB" sz="1600" kern="0" dirty="0">
                <a:effectLst/>
                <a:latin typeface="Aptos" panose="020B0004020202020204" pitchFamily="34" charset="0"/>
                <a:ea typeface="Times New Roman" panose="02020603050405020304" pitchFamily="18" charset="0"/>
                <a:cs typeface="Times New Roman" panose="02020603050405020304" pitchFamily="18" charset="0"/>
                <a:hlinkClick r:id="rId6"/>
              </a:rPr>
              <a:t>Clustering of Trajectories going into Florence</a:t>
            </a:r>
            <a:r>
              <a:rPr lang="en-GB" sz="1800" dirty="0">
                <a:effectLst/>
                <a:latin typeface="Aptos" panose="020B0004020202020204" pitchFamily="34" charset="0"/>
                <a:hlinkClick r:id="rId6"/>
              </a:rPr>
              <a:t> </a:t>
            </a:r>
            <a:endParaRPr lang="en-US" sz="1400" dirty="0">
              <a:latin typeface="Aptos" panose="020B0004020202020204" pitchFamily="34" charset="0"/>
            </a:endParaRPr>
          </a:p>
        </p:txBody>
      </p:sp>
      <p:pic>
        <p:nvPicPr>
          <p:cNvPr id="6" name="Picture 5" descr="A map of a city&#10;&#10;AI-generated content may be incorrect.">
            <a:extLst>
              <a:ext uri="{FF2B5EF4-FFF2-40B4-BE49-F238E27FC236}">
                <a16:creationId xmlns:a16="http://schemas.microsoft.com/office/drawing/2014/main" id="{2461E64E-5500-CB8A-CFB1-41C43067C5E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573" t="8920"/>
          <a:stretch/>
        </p:blipFill>
        <p:spPr bwMode="auto">
          <a:xfrm>
            <a:off x="470184" y="1289027"/>
            <a:ext cx="6459190" cy="27411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2700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1EF75AB3-EEAE-55C8-305C-A75CD0F56996}"/>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6303E432-FA9E-E44C-C509-07082CABE127}"/>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DAE26E4E-E8D7-28D4-74CF-2996EF0B33E7}"/>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CBCAF583-23E2-EFDF-79C6-68CBB4C34DBB}"/>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F9FF88C1-F5EC-B580-DB0B-FB13A262974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1874B6B-1D25-D40D-BD12-950494D6E1DB}"/>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72390F0A-3066-FBFB-3EA8-1A3580870233}"/>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5F3664C3-E844-A111-5582-2A0375399456}"/>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Toward a Data-Driven Mobility</a:t>
              </a:r>
              <a:endParaRPr lang="en-US" sz="1800" dirty="0">
                <a:effectLst>
                  <a:outerShdw blurRad="38100" dist="38100" dir="2700000" algn="tl">
                    <a:srgbClr val="000000">
                      <a:alpha val="43137"/>
                    </a:srgbClr>
                  </a:outerShdw>
                </a:effectLst>
              </a:endParaRPr>
            </a:p>
          </p:txBody>
        </p:sp>
      </p:grpSp>
      <p:sp>
        <p:nvSpPr>
          <p:cNvPr id="9" name="TextBox 8">
            <a:extLst>
              <a:ext uri="{FF2B5EF4-FFF2-40B4-BE49-F238E27FC236}">
                <a16:creationId xmlns:a16="http://schemas.microsoft.com/office/drawing/2014/main" id="{E591C6D3-35F2-3413-3B8D-FB8976C66F28}"/>
              </a:ext>
            </a:extLst>
          </p:cNvPr>
          <p:cNvSpPr txBox="1"/>
          <p:nvPr/>
        </p:nvSpPr>
        <p:spPr>
          <a:xfrm>
            <a:off x="404311" y="880997"/>
            <a:ext cx="7921908" cy="1877437"/>
          </a:xfrm>
          <a:prstGeom prst="rect">
            <a:avLst/>
          </a:prstGeom>
          <a:noFill/>
        </p:spPr>
        <p:txBody>
          <a:bodyPr wrap="square">
            <a:spAutoFit/>
          </a:bodyPr>
          <a:lstStyle/>
          <a:p>
            <a:pPr marL="285750" indent="-285750">
              <a:buFont typeface="Arial" panose="020B0604020202020204" pitchFamily="34" charset="0"/>
              <a:buChar char="•"/>
            </a:pPr>
            <a:r>
              <a:rPr lang="en-GB" sz="1800" b="1" dirty="0">
                <a:latin typeface="Aptos" panose="020B0004020202020204" pitchFamily="34" charset="0"/>
              </a:rPr>
              <a:t>Data-Driven Mobility - </a:t>
            </a:r>
            <a:r>
              <a:rPr lang="en-GB" sz="1600" dirty="0">
                <a:latin typeface="Aptos" panose="020B0004020202020204" pitchFamily="34" charset="0"/>
              </a:rPr>
              <a:t>Advancements in Big Data, GIS, and machine learning enable authorities to track mobility patterns, optimising mobility and reducing inefficiencies to create more </a:t>
            </a:r>
            <a:r>
              <a:rPr lang="en-GB" sz="1600" b="1" dirty="0">
                <a:latin typeface="Aptos" panose="020B0004020202020204" pitchFamily="34" charset="0"/>
              </a:rPr>
              <a:t>sustainable and equitable transport networks</a:t>
            </a:r>
            <a:r>
              <a:rPr lang="en-GB" sz="1600" dirty="0">
                <a:latin typeface="Aptos" panose="020B0004020202020204" pitchFamily="34" charset="0"/>
              </a:rPr>
              <a:t>.</a:t>
            </a:r>
          </a:p>
          <a:p>
            <a:endParaRPr lang="en-GB" sz="1600" dirty="0">
              <a:latin typeface="Aptos" panose="020B0004020202020204" pitchFamily="34" charset="0"/>
            </a:endParaRPr>
          </a:p>
          <a:p>
            <a:pPr marL="285750" indent="-285750">
              <a:buFont typeface="Arial" panose="020B0604020202020204" pitchFamily="34" charset="0"/>
              <a:buChar char="•"/>
            </a:pPr>
            <a:r>
              <a:rPr lang="en-GB" sz="1800" b="1" dirty="0">
                <a:latin typeface="Aptos" panose="020B0004020202020204" pitchFamily="34" charset="0"/>
              </a:rPr>
              <a:t>Transformative Potential of Big Data - </a:t>
            </a:r>
            <a:r>
              <a:rPr lang="en-GB" sz="1600" dirty="0">
                <a:latin typeface="Aptos" panose="020B0004020202020204" pitchFamily="34" charset="0"/>
              </a:rPr>
              <a:t>This project</a:t>
            </a:r>
            <a:r>
              <a:rPr lang="en-GB" sz="1600" dirty="0">
                <a:effectLst/>
                <a:latin typeface="Aptos" panose="020B0004020202020204" pitchFamily="34" charset="0"/>
                <a:ea typeface="Times New Roman" panose="02020603050405020304" pitchFamily="18" charset="0"/>
              </a:rPr>
              <a:t> highlights the unparalleled transformative power of Big Data, a force that has the potential to reshape and </a:t>
            </a:r>
            <a:r>
              <a:rPr lang="en-GB" sz="1600" b="1" dirty="0">
                <a:effectLst/>
                <a:latin typeface="Aptos" panose="020B0004020202020204" pitchFamily="34" charset="0"/>
                <a:ea typeface="Times New Roman" panose="02020603050405020304" pitchFamily="18" charset="0"/>
              </a:rPr>
              <a:t>improve everyone’s life</a:t>
            </a:r>
            <a:r>
              <a:rPr lang="en-GB" sz="1600" dirty="0">
                <a:effectLst/>
                <a:latin typeface="Aptos" panose="020B0004020202020204" pitchFamily="34" charset="0"/>
                <a:ea typeface="Times New Roman" panose="02020603050405020304" pitchFamily="18" charset="0"/>
              </a:rPr>
              <a:t>.</a:t>
            </a:r>
          </a:p>
        </p:txBody>
      </p:sp>
      <p:pic>
        <p:nvPicPr>
          <p:cNvPr id="10246" name="Picture 6" descr="An illustration of data analytics for mobility. The image features a magnifying glass analyzing a dynamic dashboard with mobility data, including graphs, heat maps, and transportation network flows. People interact with digital interfaces displaying real-time traffic, public transit efficiency, and smart city insights. Various mobility elements, such as buses, bicycles, high-speed trains, and electric cars, are integrated with data points. Floating analytics icons, such as charts, AI symbols, and GPS signals, enhance the futuristic theme. The background is a sleek, tech-inspired blue with a digital grid.">
            <a:extLst>
              <a:ext uri="{FF2B5EF4-FFF2-40B4-BE49-F238E27FC236}">
                <a16:creationId xmlns:a16="http://schemas.microsoft.com/office/drawing/2014/main" id="{B69E1D12-CD1E-002B-A8E1-009A40909B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9342" y="2608295"/>
            <a:ext cx="2696878" cy="269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102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AD9F8B61-3B08-FB66-EB72-E53B716172BC}"/>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13FE058E-2079-97E3-A4C1-43E9B838C84F}"/>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2FAF6E66-B2D0-200A-5144-1BEB39D0E3AB}"/>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C20CEADE-B691-A3A3-DD5C-95EA50709027}"/>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2057258B-83FE-441F-892D-BCFBF453B3E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6438DC8-A607-C0CC-2589-C03B24171E44}"/>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DDF0F324-9F43-0CF2-5489-657E97D272D6}"/>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0A8D2700-9DA7-4FEA-C1D1-865F728AA3D5}"/>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1800" b="1" dirty="0">
                  <a:effectLst>
                    <a:outerShdw blurRad="38100" dist="38100" dir="2700000" algn="tl">
                      <a:srgbClr val="000000">
                        <a:alpha val="43137"/>
                      </a:srgbClr>
                    </a:outerShdw>
                  </a:effectLst>
                </a:rPr>
                <a:t>Future research</a:t>
              </a:r>
              <a:endParaRPr lang="en-US" sz="1800" dirty="0">
                <a:effectLst>
                  <a:outerShdw blurRad="38100" dist="38100" dir="2700000" algn="tl">
                    <a:srgbClr val="000000">
                      <a:alpha val="43137"/>
                    </a:srgbClr>
                  </a:outerShdw>
                </a:effectLst>
              </a:endParaRPr>
            </a:p>
          </p:txBody>
        </p:sp>
      </p:grpSp>
      <p:sp>
        <p:nvSpPr>
          <p:cNvPr id="9" name="TextBox 8">
            <a:extLst>
              <a:ext uri="{FF2B5EF4-FFF2-40B4-BE49-F238E27FC236}">
                <a16:creationId xmlns:a16="http://schemas.microsoft.com/office/drawing/2014/main" id="{F87A62E3-F4AF-2983-3AAC-6C5520571E7B}"/>
              </a:ext>
            </a:extLst>
          </p:cNvPr>
          <p:cNvSpPr txBox="1"/>
          <p:nvPr/>
        </p:nvSpPr>
        <p:spPr>
          <a:xfrm>
            <a:off x="470184" y="953853"/>
            <a:ext cx="5353022" cy="3420360"/>
          </a:xfrm>
          <a:prstGeom prst="rect">
            <a:avLst/>
          </a:prstGeom>
          <a:noFill/>
        </p:spPr>
        <p:txBody>
          <a:bodyPr wrap="square">
            <a:spAutoFit/>
          </a:bodyPr>
          <a:lstStyle/>
          <a:p>
            <a:pPr marL="285750" lvl="0" indent="-285750">
              <a:lnSpc>
                <a:spcPct val="150000"/>
              </a:lnSpc>
              <a:spcAft>
                <a:spcPts val="600"/>
              </a:spcAft>
              <a:buFont typeface="Arial" panose="020B0604020202020204" pitchFamily="34" charset="0"/>
              <a:buChar char="•"/>
            </a:pPr>
            <a:r>
              <a:rPr lang="en-GB" sz="1800" b="1" dirty="0">
                <a:effectLst/>
                <a:latin typeface="Aptos" panose="020B0004020202020204" pitchFamily="34" charset="0"/>
                <a:ea typeface="Times New Roman" panose="02020603050405020304" pitchFamily="18" charset="0"/>
              </a:rPr>
              <a:t>Improve the identification of commuters</a:t>
            </a:r>
            <a:endParaRPr lang="en-GB" sz="1800" b="1" dirty="0">
              <a:latin typeface="Aptos" panose="020B0004020202020204" pitchFamily="34" charset="0"/>
              <a:ea typeface="Times New Roman" panose="02020603050405020304" pitchFamily="18" charset="0"/>
            </a:endParaRPr>
          </a:p>
          <a:p>
            <a:pPr marL="285750" lvl="0" indent="-285750">
              <a:lnSpc>
                <a:spcPct val="150000"/>
              </a:lnSpc>
              <a:spcAft>
                <a:spcPts val="600"/>
              </a:spcAft>
              <a:buFont typeface="Arial" panose="020B0604020202020204" pitchFamily="34" charset="0"/>
              <a:buChar char="•"/>
            </a:pPr>
            <a:r>
              <a:rPr lang="en-GB" sz="1800" b="1" dirty="0">
                <a:effectLst/>
                <a:latin typeface="Aptos" panose="020B0004020202020204" pitchFamily="34" charset="0"/>
                <a:ea typeface="Times New Roman" panose="02020603050405020304" pitchFamily="18" charset="0"/>
              </a:rPr>
              <a:t>Refining Clustering Techniques</a:t>
            </a:r>
            <a:endParaRPr lang="en-GB" sz="1800" b="1" dirty="0">
              <a:latin typeface="Aptos" panose="020B0004020202020204" pitchFamily="34" charset="0"/>
              <a:ea typeface="Times New Roman" panose="02020603050405020304" pitchFamily="18" charset="0"/>
            </a:endParaRPr>
          </a:p>
          <a:p>
            <a:pPr marL="285750" lvl="0" indent="-285750">
              <a:lnSpc>
                <a:spcPct val="150000"/>
              </a:lnSpc>
              <a:spcAft>
                <a:spcPts val="600"/>
              </a:spcAft>
              <a:buFont typeface="Arial" panose="020B0604020202020204" pitchFamily="34" charset="0"/>
              <a:buChar char="•"/>
            </a:pPr>
            <a:r>
              <a:rPr lang="en-GB" sz="1800" b="1" dirty="0">
                <a:effectLst/>
                <a:latin typeface="Aptos" panose="020B0004020202020204" pitchFamily="34" charset="0"/>
                <a:ea typeface="Times New Roman" panose="02020603050405020304" pitchFamily="18" charset="0"/>
              </a:rPr>
              <a:t>Analysing Speeds and Disruptions</a:t>
            </a:r>
            <a:endParaRPr lang="en-GB" sz="1800" b="1" dirty="0">
              <a:latin typeface="Aptos" panose="020B0004020202020204" pitchFamily="34" charset="0"/>
              <a:ea typeface="Times New Roman" panose="02020603050405020304" pitchFamily="18" charset="0"/>
            </a:endParaRPr>
          </a:p>
          <a:p>
            <a:pPr marL="285750" lvl="0" indent="-285750">
              <a:lnSpc>
                <a:spcPct val="150000"/>
              </a:lnSpc>
              <a:spcAft>
                <a:spcPts val="600"/>
              </a:spcAft>
              <a:buFont typeface="Arial" panose="020B0604020202020204" pitchFamily="34" charset="0"/>
              <a:buChar char="•"/>
            </a:pPr>
            <a:r>
              <a:rPr lang="en-GB" sz="1800" b="1" dirty="0">
                <a:effectLst/>
                <a:latin typeface="Aptos" panose="020B0004020202020204" pitchFamily="34" charset="0"/>
                <a:ea typeface="Times New Roman" panose="02020603050405020304" pitchFamily="18" charset="0"/>
              </a:rPr>
              <a:t>Integrating Sensor Data </a:t>
            </a:r>
            <a:endParaRPr lang="en-GB" sz="1800" b="1" dirty="0">
              <a:latin typeface="Aptos" panose="020B0004020202020204" pitchFamily="34" charset="0"/>
              <a:ea typeface="Times New Roman" panose="02020603050405020304" pitchFamily="18" charset="0"/>
            </a:endParaRPr>
          </a:p>
          <a:p>
            <a:pPr marL="285750" lvl="0" indent="-285750">
              <a:lnSpc>
                <a:spcPct val="150000"/>
              </a:lnSpc>
              <a:spcAft>
                <a:spcPts val="600"/>
              </a:spcAft>
              <a:buFont typeface="Arial" panose="020B0604020202020204" pitchFamily="34" charset="0"/>
              <a:buChar char="•"/>
            </a:pPr>
            <a:r>
              <a:rPr lang="en-GB" sz="1800" b="1" dirty="0">
                <a:effectLst/>
                <a:latin typeface="Aptos" panose="020B0004020202020204" pitchFamily="34" charset="0"/>
                <a:ea typeface="Times New Roman" panose="02020603050405020304" pitchFamily="18" charset="0"/>
              </a:rPr>
              <a:t>Predictive Modelling with AI</a:t>
            </a:r>
            <a:endParaRPr lang="en-GB" sz="1800" b="1" dirty="0">
              <a:latin typeface="Aptos" panose="020B0004020202020204" pitchFamily="34" charset="0"/>
              <a:ea typeface="Times New Roman" panose="02020603050405020304" pitchFamily="18" charset="0"/>
            </a:endParaRPr>
          </a:p>
          <a:p>
            <a:pPr marL="285750" lvl="0" indent="-285750">
              <a:lnSpc>
                <a:spcPct val="150000"/>
              </a:lnSpc>
              <a:spcAft>
                <a:spcPts val="600"/>
              </a:spcAft>
              <a:buFont typeface="Arial" panose="020B0604020202020204" pitchFamily="34" charset="0"/>
              <a:buChar char="•"/>
            </a:pPr>
            <a:r>
              <a:rPr lang="en-GB" sz="1800" b="1" dirty="0">
                <a:effectLst/>
                <a:latin typeface="Aptos" panose="020B0004020202020204" pitchFamily="34" charset="0"/>
                <a:ea typeface="Times New Roman" panose="02020603050405020304" pitchFamily="18" charset="0"/>
              </a:rPr>
              <a:t>Cost-Benefit Analysis</a:t>
            </a:r>
            <a:endParaRPr lang="en-GB" sz="1800" b="1" dirty="0">
              <a:latin typeface="Aptos" panose="020B0004020202020204" pitchFamily="34" charset="0"/>
              <a:ea typeface="Times New Roman" panose="02020603050405020304" pitchFamily="18" charset="0"/>
            </a:endParaRPr>
          </a:p>
          <a:p>
            <a:pPr marL="285750" lvl="0" indent="-285750">
              <a:lnSpc>
                <a:spcPct val="150000"/>
              </a:lnSpc>
              <a:spcAft>
                <a:spcPts val="600"/>
              </a:spcAft>
              <a:buFont typeface="Arial" panose="020B0604020202020204" pitchFamily="34" charset="0"/>
              <a:buChar char="•"/>
            </a:pPr>
            <a:r>
              <a:rPr lang="en-GB" sz="1800" b="1" dirty="0">
                <a:effectLst/>
                <a:latin typeface="Aptos" panose="020B0004020202020204" pitchFamily="34" charset="0"/>
                <a:ea typeface="Times New Roman" panose="02020603050405020304" pitchFamily="18" charset="0"/>
              </a:rPr>
              <a:t>Combining Different </a:t>
            </a:r>
            <a:r>
              <a:rPr lang="en-GB" sz="1800" b="1" dirty="0">
                <a:latin typeface="Aptos" panose="020B0004020202020204" pitchFamily="34" charset="0"/>
                <a:ea typeface="Times New Roman" panose="02020603050405020304" pitchFamily="18" charset="0"/>
              </a:rPr>
              <a:t>D</a:t>
            </a:r>
            <a:r>
              <a:rPr lang="en-GB" sz="1800" b="1" dirty="0">
                <a:effectLst/>
                <a:latin typeface="Aptos" panose="020B0004020202020204" pitchFamily="34" charset="0"/>
                <a:ea typeface="Times New Roman" panose="02020603050405020304" pitchFamily="18" charset="0"/>
              </a:rPr>
              <a:t>atasets</a:t>
            </a:r>
            <a:endParaRPr lang="en-GB" sz="1800" dirty="0">
              <a:effectLst/>
              <a:latin typeface="Times New Roman" panose="02020603050405020304" pitchFamily="18" charset="0"/>
              <a:ea typeface="Times New Roman" panose="02020603050405020304" pitchFamily="18" charset="0"/>
            </a:endParaRPr>
          </a:p>
        </p:txBody>
      </p:sp>
      <p:pic>
        <p:nvPicPr>
          <p:cNvPr id="12294" name="Picture 6" descr="A surreal illustration of a businessman standing at the beginning of a winding road leading through rolling green hills. The road splits into many twisting paths, symbolizing choices and uncertainty. The sky is bright with a few clouds, and the landscape is peaceful yet thought-provoking. The man holds a briefcase, looking ahead, as if contemplating his journey.">
            <a:extLst>
              <a:ext uri="{FF2B5EF4-FFF2-40B4-BE49-F238E27FC236}">
                <a16:creationId xmlns:a16="http://schemas.microsoft.com/office/drawing/2014/main" id="{2E209BD1-FF14-3172-8F2C-FB5BC1C9D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44" r="7621"/>
          <a:stretch/>
        </p:blipFill>
        <p:spPr bwMode="auto">
          <a:xfrm>
            <a:off x="5614058" y="953853"/>
            <a:ext cx="2903410" cy="3479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21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AA67045C-65E8-8F27-ED69-04D3D218B334}"/>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2C2E913E-8F8F-C8B9-C43D-F23160C17097}"/>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C4027BC8-1CAD-F70A-D24F-22A3D418BABD}"/>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2412298C-8066-D78A-36F8-5FC1315D5FEB}"/>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329045F9-C200-7F27-0510-3EDD6102BD7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DCFD256-7B24-914F-E97B-386AACC204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493" y="301548"/>
            <a:ext cx="8010566" cy="41402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400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EFBAF353-1E73-1128-0DDB-CBD6A64235F0}"/>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C62D1239-B442-9B27-DFC4-83EABD0C7922}"/>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7142FC44-3BFB-3B37-39F2-2C6F1A469390}"/>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0B7255CE-3FB1-E175-1F7A-8706A21700C8}"/>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CB8B55E2-8EB5-74E4-D82F-9AA25D6C85C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1834F7B-BB1C-E155-8300-380978363B97}"/>
              </a:ext>
            </a:extLst>
          </p:cNvPr>
          <p:cNvGrpSpPr/>
          <p:nvPr/>
        </p:nvGrpSpPr>
        <p:grpSpPr>
          <a:xfrm>
            <a:off x="404311" y="92990"/>
            <a:ext cx="8398130" cy="479404"/>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3E2CE0B8-B42D-DB06-77E2-4A560A371CE5}"/>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E980CD14-9981-DDFF-65DA-D92440174A90}"/>
                </a:ext>
              </a:extLst>
            </p:cNvPr>
            <p:cNvSpPr txBox="1"/>
            <p:nvPr/>
          </p:nvSpPr>
          <p:spPr>
            <a:xfrm>
              <a:off x="88170" y="50169"/>
              <a:ext cx="11152642" cy="433215"/>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The Importance of Mobility</a:t>
              </a:r>
              <a:endParaRPr lang="en-US" sz="2000" dirty="0">
                <a:effectLst>
                  <a:outerShdw blurRad="38100" dist="38100" dir="2700000" algn="tl">
                    <a:srgbClr val="000000">
                      <a:alpha val="43137"/>
                    </a:srgbClr>
                  </a:outerShdw>
                </a:effectLst>
              </a:endParaRPr>
            </a:p>
          </p:txBody>
        </p:sp>
      </p:grpSp>
      <p:sp>
        <p:nvSpPr>
          <p:cNvPr id="8" name="TextBox 7">
            <a:extLst>
              <a:ext uri="{FF2B5EF4-FFF2-40B4-BE49-F238E27FC236}">
                <a16:creationId xmlns:a16="http://schemas.microsoft.com/office/drawing/2014/main" id="{FDD48BBA-AB80-34D1-6094-EBDB975E90B9}"/>
              </a:ext>
            </a:extLst>
          </p:cNvPr>
          <p:cNvSpPr txBox="1"/>
          <p:nvPr/>
        </p:nvSpPr>
        <p:spPr>
          <a:xfrm>
            <a:off x="622093" y="1060076"/>
            <a:ext cx="8378342" cy="369332"/>
          </a:xfrm>
          <a:prstGeom prst="rect">
            <a:avLst/>
          </a:prstGeom>
          <a:noFill/>
        </p:spPr>
        <p:txBody>
          <a:bodyPr wrap="square" rtlCol="0">
            <a:spAutoFit/>
          </a:bodyPr>
          <a:lstStyle/>
          <a:p>
            <a:r>
              <a:rPr lang="en-GB" sz="1800" b="1" dirty="0"/>
              <a:t>Mobility goes beyond the logistical issue of moving people and goods from A to B</a:t>
            </a:r>
          </a:p>
        </p:txBody>
      </p:sp>
      <p:pic>
        <p:nvPicPr>
          <p:cNvPr id="4102" name="Picture 6" descr="Welcome to Transport, Mobility and Cities">
            <a:extLst>
              <a:ext uri="{FF2B5EF4-FFF2-40B4-BE49-F238E27FC236}">
                <a16:creationId xmlns:a16="http://schemas.microsoft.com/office/drawing/2014/main" id="{28609AC3-868F-77B4-8F39-CE0963159D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31" t="8394" r="4212" b="4797"/>
          <a:stretch/>
        </p:blipFill>
        <p:spPr bwMode="auto">
          <a:xfrm>
            <a:off x="1964064" y="1710449"/>
            <a:ext cx="5143663" cy="343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15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B333A5CA-E804-B770-D520-0569E8F7C1E7}"/>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CDECFACA-5A51-8909-EC7E-341B5605F266}"/>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6F580061-A44E-1B91-D343-A9CDAEF1CF5A}"/>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62247B22-0B17-1267-8C80-62683F71013F}"/>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31CB5303-E2C3-85C8-FE05-4F527316554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64C3E9D-E54C-3522-5853-C6D78A7C099E}"/>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4224646C-9341-7400-4055-1D9CC599828E}"/>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8E9CBBB0-0E40-EE69-0E59-1430DE85F18A}"/>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The Importance of Mobility</a:t>
              </a:r>
              <a:endParaRPr lang="en-US" sz="2000" dirty="0">
                <a:effectLst>
                  <a:outerShdw blurRad="38100" dist="38100" dir="2700000" algn="tl">
                    <a:srgbClr val="000000">
                      <a:alpha val="43137"/>
                    </a:srgbClr>
                  </a:outerShdw>
                </a:effectLst>
              </a:endParaRPr>
            </a:p>
          </p:txBody>
        </p:sp>
      </p:grpSp>
      <p:sp>
        <p:nvSpPr>
          <p:cNvPr id="8" name="TextBox 7">
            <a:extLst>
              <a:ext uri="{FF2B5EF4-FFF2-40B4-BE49-F238E27FC236}">
                <a16:creationId xmlns:a16="http://schemas.microsoft.com/office/drawing/2014/main" id="{E3E3E5FC-D34C-40EF-E245-9E02E4A6B860}"/>
              </a:ext>
            </a:extLst>
          </p:cNvPr>
          <p:cNvSpPr txBox="1"/>
          <p:nvPr/>
        </p:nvSpPr>
        <p:spPr>
          <a:xfrm>
            <a:off x="404311" y="633267"/>
            <a:ext cx="8332256" cy="2123658"/>
          </a:xfrm>
          <a:prstGeom prst="rect">
            <a:avLst/>
          </a:prstGeom>
          <a:noFill/>
        </p:spPr>
        <p:txBody>
          <a:bodyPr wrap="square" rtlCol="0">
            <a:spAutoFit/>
          </a:bodyPr>
          <a:lstStyle/>
          <a:p>
            <a:pPr marL="342900" indent="-342900">
              <a:buFont typeface="Arial" panose="020B0604020202020204" pitchFamily="34" charset="0"/>
              <a:buChar char="•"/>
            </a:pPr>
            <a:r>
              <a:rPr lang="en-GB" sz="2000" b="1" dirty="0">
                <a:latin typeface="Aptos" panose="020B0004020202020204" pitchFamily="34" charset="0"/>
              </a:rPr>
              <a:t>Mobility as a Catalyst for Growth </a:t>
            </a:r>
            <a:r>
              <a:rPr lang="en-GB" sz="1800" dirty="0">
                <a:latin typeface="Aptos" panose="020B0004020202020204" pitchFamily="34" charset="0"/>
              </a:rPr>
              <a:t>Connected areas foster </a:t>
            </a:r>
            <a:r>
              <a:rPr lang="en-GB" sz="1800" b="1" dirty="0">
                <a:latin typeface="Aptos" panose="020B0004020202020204" pitchFamily="34" charset="0"/>
              </a:rPr>
              <a:t>socio-economic development</a:t>
            </a:r>
            <a:r>
              <a:rPr lang="en-GB" sz="1800" dirty="0">
                <a:latin typeface="Aptos" panose="020B0004020202020204" pitchFamily="34" charset="0"/>
              </a:rPr>
              <a:t>, while isolated regions face barriers to jobs, healthcare, and education.</a:t>
            </a:r>
          </a:p>
          <a:p>
            <a:endParaRPr lang="en-GB" sz="2000" b="1" dirty="0">
              <a:latin typeface="Aptos" panose="020B0004020202020204" pitchFamily="34" charset="0"/>
            </a:endParaRPr>
          </a:p>
          <a:p>
            <a:pPr marL="342900" indent="-342900">
              <a:buFont typeface="Arial" panose="020B0604020202020204" pitchFamily="34" charset="0"/>
              <a:buChar char="•"/>
            </a:pPr>
            <a:r>
              <a:rPr lang="en-GB" sz="2000" b="1" dirty="0">
                <a:latin typeface="Aptos" panose="020B0004020202020204" pitchFamily="34" charset="0"/>
              </a:rPr>
              <a:t>Bridging Social Divides and Creating a Fairer Society </a:t>
            </a:r>
            <a:r>
              <a:rPr lang="en-GB" sz="1800" dirty="0">
                <a:latin typeface="Aptos" panose="020B0004020202020204" pitchFamily="34" charset="0"/>
              </a:rPr>
              <a:t>Improved mobility reduces disparities and ensures equal access to opportunities. It promotes </a:t>
            </a:r>
            <a:r>
              <a:rPr lang="en-GB" sz="1800" b="1" dirty="0">
                <a:latin typeface="Aptos" panose="020B0004020202020204" pitchFamily="34" charset="0"/>
              </a:rPr>
              <a:t>social equity and economic inclusion</a:t>
            </a:r>
            <a:r>
              <a:rPr lang="en-GB" sz="1800" dirty="0">
                <a:latin typeface="Aptos" panose="020B0004020202020204" pitchFamily="34" charset="0"/>
              </a:rPr>
              <a:t>.</a:t>
            </a:r>
            <a:endParaRPr lang="en-GB" sz="2000" dirty="0">
              <a:latin typeface="Aptos" panose="020B0004020202020204" pitchFamily="34" charset="0"/>
            </a:endParaRPr>
          </a:p>
        </p:txBody>
      </p:sp>
      <p:pic>
        <p:nvPicPr>
          <p:cNvPr id="4100" name="Picture 4" descr="What is the difference between equity and equality?">
            <a:extLst>
              <a:ext uri="{FF2B5EF4-FFF2-40B4-BE49-F238E27FC236}">
                <a16:creationId xmlns:a16="http://schemas.microsoft.com/office/drawing/2014/main" id="{84ACFE70-BD44-6342-0ADD-6570479566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657"/>
          <a:stretch/>
        </p:blipFill>
        <p:spPr bwMode="auto">
          <a:xfrm>
            <a:off x="4848109" y="2906338"/>
            <a:ext cx="3825707" cy="239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980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22FA6F35-0948-6B40-BC70-EA69604AE0FE}"/>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72768C99-78A4-6B79-AE14-76443344A120}"/>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C2A72988-6DEC-9332-E1F6-237329E60A8E}"/>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4F0F546C-08CA-D361-3026-D17EEDF4153E}"/>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ADA70802-32A4-D1BF-4955-CCBCD1D46BF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EAE81DA-6598-5C05-F5AA-CA69931212ED}"/>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FE13573C-6A36-CC32-D24B-4149ED3FCFA4}"/>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9EDCC18E-51B5-59F8-5493-F7279837E020}"/>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The Importance of Mobility</a:t>
              </a:r>
              <a:endParaRPr lang="en-US" sz="2000" dirty="0">
                <a:effectLst>
                  <a:outerShdw blurRad="38100" dist="38100" dir="2700000" algn="tl">
                    <a:srgbClr val="000000">
                      <a:alpha val="43137"/>
                    </a:srgbClr>
                  </a:outerShdw>
                </a:effectLst>
              </a:endParaRPr>
            </a:p>
          </p:txBody>
        </p:sp>
      </p:grpSp>
      <p:pic>
        <p:nvPicPr>
          <p:cNvPr id="9" name="Picture 8" descr="A map of a large region&#10;&#10;AI-generated content may be incorrect.">
            <a:extLst>
              <a:ext uri="{FF2B5EF4-FFF2-40B4-BE49-F238E27FC236}">
                <a16:creationId xmlns:a16="http://schemas.microsoft.com/office/drawing/2014/main" id="{35CA6B3B-DD97-FBC4-2DB6-AAA8CC68D84F}"/>
              </a:ext>
            </a:extLst>
          </p:cNvPr>
          <p:cNvPicPr>
            <a:picLocks noChangeAspect="1"/>
          </p:cNvPicPr>
          <p:nvPr/>
        </p:nvPicPr>
        <p:blipFill>
          <a:blip r:embed="rId5"/>
          <a:stretch>
            <a:fillRect/>
          </a:stretch>
        </p:blipFill>
        <p:spPr>
          <a:xfrm>
            <a:off x="1244185" y="633267"/>
            <a:ext cx="5433613" cy="4293225"/>
          </a:xfrm>
          <a:prstGeom prst="rect">
            <a:avLst/>
          </a:prstGeom>
        </p:spPr>
      </p:pic>
      <p:sp>
        <p:nvSpPr>
          <p:cNvPr id="10" name="TextBox 9">
            <a:extLst>
              <a:ext uri="{FF2B5EF4-FFF2-40B4-BE49-F238E27FC236}">
                <a16:creationId xmlns:a16="http://schemas.microsoft.com/office/drawing/2014/main" id="{7C88F968-284B-67F2-E01D-CD415AF197F4}"/>
              </a:ext>
            </a:extLst>
          </p:cNvPr>
          <p:cNvSpPr txBox="1"/>
          <p:nvPr/>
        </p:nvSpPr>
        <p:spPr>
          <a:xfrm>
            <a:off x="7122859" y="726442"/>
            <a:ext cx="1479273" cy="715581"/>
          </a:xfrm>
          <a:prstGeom prst="rect">
            <a:avLst/>
          </a:prstGeom>
          <a:noFill/>
        </p:spPr>
        <p:txBody>
          <a:bodyPr wrap="square" rtlCol="0">
            <a:spAutoFit/>
          </a:bodyPr>
          <a:lstStyle/>
          <a:p>
            <a:r>
              <a:rPr lang="en-US" dirty="0">
                <a:latin typeface="Aptos" panose="020B0004020202020204" pitchFamily="34" charset="0"/>
                <a:hlinkClick r:id="rId6"/>
              </a:rPr>
              <a:t>Socio-Economic Indicators Vs Infrastructures</a:t>
            </a:r>
            <a:endParaRPr lang="en-US" dirty="0">
              <a:latin typeface="Aptos" panose="020B0004020202020204" pitchFamily="34" charset="0"/>
            </a:endParaRPr>
          </a:p>
        </p:txBody>
      </p:sp>
    </p:spTree>
    <p:extLst>
      <p:ext uri="{BB962C8B-B14F-4D97-AF65-F5344CB8AC3E}">
        <p14:creationId xmlns:p14="http://schemas.microsoft.com/office/powerpoint/2010/main" val="318507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FA2B7A87-70F8-FDEC-0197-E5C33C683074}"/>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5516F292-84AF-8017-F02B-A2F487E98B2D}"/>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0F80D2CC-6AB5-7E61-4951-A96D23BF7851}"/>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5258FCF9-30C3-45FC-BCF4-1EA99A26A4FE}"/>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2A9B2A27-2355-DA57-63B7-D588EF07232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C50C616-EFCD-CFF4-9D9D-EDDB19973436}"/>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F71497FA-ECC0-B03E-00DB-0AEEC63D1B67}"/>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DD44170B-0942-F290-30DE-0DA992392BEC}"/>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The Purpose of the Project</a:t>
              </a:r>
              <a:endParaRPr lang="en-US" sz="2000" dirty="0">
                <a:effectLst>
                  <a:outerShdw blurRad="38100" dist="38100" dir="2700000" algn="tl">
                    <a:srgbClr val="000000">
                      <a:alpha val="43137"/>
                    </a:srgbClr>
                  </a:outerShdw>
                </a:effectLst>
              </a:endParaRPr>
            </a:p>
          </p:txBody>
        </p:sp>
      </p:grpSp>
      <p:sp>
        <p:nvSpPr>
          <p:cNvPr id="8" name="TextBox 7">
            <a:extLst>
              <a:ext uri="{FF2B5EF4-FFF2-40B4-BE49-F238E27FC236}">
                <a16:creationId xmlns:a16="http://schemas.microsoft.com/office/drawing/2014/main" id="{74E52C8F-BEDA-3C63-AF58-0F1B1064E241}"/>
              </a:ext>
            </a:extLst>
          </p:cNvPr>
          <p:cNvSpPr txBox="1"/>
          <p:nvPr/>
        </p:nvSpPr>
        <p:spPr>
          <a:xfrm>
            <a:off x="470183" y="727030"/>
            <a:ext cx="8332257" cy="3570208"/>
          </a:xfrm>
          <a:prstGeom prst="rect">
            <a:avLst/>
          </a:prstGeom>
          <a:noFill/>
        </p:spPr>
        <p:txBody>
          <a:bodyPr wrap="square">
            <a:spAutoFit/>
          </a:bodyPr>
          <a:lstStyle/>
          <a:p>
            <a:pPr marL="342900" indent="-342900">
              <a:buFont typeface="Arial" panose="020B0604020202020204" pitchFamily="34" charset="0"/>
              <a:buChar char="•"/>
            </a:pPr>
            <a:r>
              <a:rPr lang="en-GB" sz="2000" b="1" dirty="0">
                <a:latin typeface="Aptos" panose="020B0004020202020204" pitchFamily="34" charset="0"/>
              </a:rPr>
              <a:t>The True Value of Infrastructure</a:t>
            </a:r>
            <a:r>
              <a:rPr lang="en-GB" sz="2000" dirty="0">
                <a:latin typeface="Aptos" panose="020B0004020202020204" pitchFamily="34" charset="0"/>
              </a:rPr>
              <a:t> – </a:t>
            </a:r>
            <a:r>
              <a:rPr lang="en-GB" sz="1800" dirty="0">
                <a:latin typeface="Aptos" panose="020B0004020202020204" pitchFamily="34" charset="0"/>
              </a:rPr>
              <a:t>Transport infrastructure is only as effective as its ability to serve its users. Poor planning and management can lead to </a:t>
            </a:r>
            <a:r>
              <a:rPr lang="en-GB" sz="1800" b="1" dirty="0">
                <a:latin typeface="Aptos" panose="020B0004020202020204" pitchFamily="34" charset="0"/>
              </a:rPr>
              <a:t>inefficiency and wasted resources</a:t>
            </a:r>
            <a:r>
              <a:rPr lang="en-GB" sz="1800" dirty="0">
                <a:latin typeface="Aptos" panose="020B0004020202020204" pitchFamily="34" charset="0"/>
              </a:rPr>
              <a:t>.</a:t>
            </a:r>
            <a:endParaRPr lang="en-GB" sz="2000" dirty="0">
              <a:latin typeface="Aptos" panose="020B0004020202020204" pitchFamily="34" charset="0"/>
            </a:endParaRPr>
          </a:p>
          <a:p>
            <a:pPr marL="342900" indent="-342900">
              <a:buFont typeface="Arial" panose="020B0604020202020204" pitchFamily="34" charset="0"/>
              <a:buChar char="•"/>
            </a:pPr>
            <a:endParaRPr lang="en-GB" sz="2000" dirty="0">
              <a:latin typeface="Aptos" panose="020B0004020202020204" pitchFamily="34" charset="0"/>
            </a:endParaRPr>
          </a:p>
          <a:p>
            <a:pPr marL="342900" indent="-342900">
              <a:buFont typeface="Arial" panose="020B0604020202020204" pitchFamily="34" charset="0"/>
              <a:buChar char="•"/>
            </a:pPr>
            <a:r>
              <a:rPr lang="en-GB" sz="2000" b="1" dirty="0">
                <a:latin typeface="Aptos" panose="020B0004020202020204" pitchFamily="34" charset="0"/>
              </a:rPr>
              <a:t>Data-Driven Decision Making</a:t>
            </a:r>
            <a:r>
              <a:rPr lang="en-GB" sz="2000" dirty="0">
                <a:latin typeface="Aptos" panose="020B0004020202020204" pitchFamily="34" charset="0"/>
              </a:rPr>
              <a:t> – </a:t>
            </a:r>
            <a:r>
              <a:rPr lang="en-GB" sz="1800" dirty="0">
                <a:latin typeface="Aptos" panose="020B0004020202020204" pitchFamily="34" charset="0"/>
              </a:rPr>
              <a:t>Big data and machine learning are transforming infrastructure planning by enabling accurate analysis, pattern detection, and demand forecasting for </a:t>
            </a:r>
            <a:r>
              <a:rPr lang="en-GB" sz="1800" b="1" dirty="0">
                <a:latin typeface="Aptos" panose="020B0004020202020204" pitchFamily="34" charset="0"/>
              </a:rPr>
              <a:t>smarter transport systems.</a:t>
            </a:r>
          </a:p>
          <a:p>
            <a:pPr marL="342900" indent="-342900">
              <a:buFont typeface="Arial" panose="020B0604020202020204" pitchFamily="34" charset="0"/>
              <a:buChar char="•"/>
            </a:pPr>
            <a:endParaRPr lang="en-GB" sz="2000" dirty="0">
              <a:latin typeface="Aptos" panose="020B0004020202020204" pitchFamily="34" charset="0"/>
            </a:endParaRPr>
          </a:p>
          <a:p>
            <a:pPr marL="342900" indent="-342900">
              <a:buFont typeface="Arial" panose="020B0604020202020204" pitchFamily="34" charset="0"/>
              <a:buChar char="•"/>
            </a:pPr>
            <a:r>
              <a:rPr lang="en-GB" sz="2000" b="1" dirty="0">
                <a:latin typeface="Aptos" panose="020B0004020202020204" pitchFamily="34" charset="0"/>
              </a:rPr>
              <a:t>Project Scope &amp; Key Datasets</a:t>
            </a:r>
            <a:r>
              <a:rPr lang="en-GB" sz="2000" dirty="0">
                <a:latin typeface="Aptos" panose="020B0004020202020204" pitchFamily="34" charset="0"/>
              </a:rPr>
              <a:t> – </a:t>
            </a:r>
            <a:r>
              <a:rPr lang="en-GB" sz="1800" dirty="0">
                <a:latin typeface="Aptos" panose="020B0004020202020204" pitchFamily="34" charset="0"/>
              </a:rPr>
              <a:t>This project used </a:t>
            </a:r>
            <a:r>
              <a:rPr lang="en-GB" sz="1800" b="1" dirty="0">
                <a:latin typeface="Aptos" panose="020B0004020202020204" pitchFamily="34" charset="0"/>
              </a:rPr>
              <a:t>two main dataset</a:t>
            </a:r>
            <a:r>
              <a:rPr lang="en-GB" sz="1800" dirty="0">
                <a:latin typeface="Aptos" panose="020B0004020202020204" pitchFamily="34" charset="0"/>
              </a:rPr>
              <a:t>–mobile phone records and GPS-based vehicle data–to </a:t>
            </a:r>
            <a:r>
              <a:rPr lang="en-GB" sz="1800" b="1" dirty="0">
                <a:latin typeface="Aptos" panose="020B0004020202020204" pitchFamily="34" charset="0"/>
              </a:rPr>
              <a:t>showcase a suite of data-driven tools</a:t>
            </a:r>
            <a:r>
              <a:rPr lang="en-GB" sz="1800" dirty="0">
                <a:latin typeface="Aptos" panose="020B0004020202020204" pitchFamily="34" charset="0"/>
              </a:rPr>
              <a:t> that policymakers in Tuscany can use to design a more efficient transport system</a:t>
            </a:r>
            <a:endParaRPr lang="en-GB" sz="2000" dirty="0">
              <a:latin typeface="Aptos" panose="020B0004020202020204" pitchFamily="34" charset="0"/>
            </a:endParaRPr>
          </a:p>
        </p:txBody>
      </p:sp>
    </p:spTree>
    <p:extLst>
      <p:ext uri="{BB962C8B-B14F-4D97-AF65-F5344CB8AC3E}">
        <p14:creationId xmlns:p14="http://schemas.microsoft.com/office/powerpoint/2010/main" val="78624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D475C249-AA50-1629-B6C4-DA496082CB34}"/>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EFC554D0-BAB2-7294-4A26-708A800B5D2B}"/>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BE6501C1-4C55-FB7F-9653-3426D18929B3}"/>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CE967949-A65C-1E0A-6103-6C9F431D8D46}"/>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943142EE-4CBB-32B3-252C-5F23BDEF9D1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A267E3C-DA6D-10F1-91D2-F1A0CFD1756C}"/>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727B1F06-FCE4-66A5-2D81-C456284D863F}"/>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01AAF6A0-4749-F7A1-2AAA-4AE8DAB9DF9A}"/>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A Region-wide Perspective</a:t>
              </a:r>
              <a:endParaRPr lang="en-US" sz="2000" dirty="0">
                <a:effectLst>
                  <a:outerShdw blurRad="38100" dist="38100" dir="2700000" algn="tl">
                    <a:srgbClr val="000000">
                      <a:alpha val="43137"/>
                    </a:srgbClr>
                  </a:outerShdw>
                </a:effectLst>
              </a:endParaRPr>
            </a:p>
          </p:txBody>
        </p:sp>
      </p:grpSp>
      <p:sp>
        <p:nvSpPr>
          <p:cNvPr id="8" name="TextBox 7">
            <a:extLst>
              <a:ext uri="{FF2B5EF4-FFF2-40B4-BE49-F238E27FC236}">
                <a16:creationId xmlns:a16="http://schemas.microsoft.com/office/drawing/2014/main" id="{7752CDCC-BF67-4FD9-EE2D-264382437C71}"/>
              </a:ext>
            </a:extLst>
          </p:cNvPr>
          <p:cNvSpPr txBox="1"/>
          <p:nvPr/>
        </p:nvSpPr>
        <p:spPr>
          <a:xfrm>
            <a:off x="405871" y="633267"/>
            <a:ext cx="8332257" cy="2092881"/>
          </a:xfrm>
          <a:prstGeom prst="rect">
            <a:avLst/>
          </a:prstGeom>
          <a:noFill/>
        </p:spPr>
        <p:txBody>
          <a:bodyPr wrap="square">
            <a:spAutoFit/>
          </a:bodyPr>
          <a:lstStyle/>
          <a:p>
            <a:pPr marL="342900" indent="-342900">
              <a:buFont typeface="Arial" panose="020B0604020202020204" pitchFamily="34" charset="0"/>
              <a:buChar char="•"/>
            </a:pPr>
            <a:r>
              <a:rPr lang="en-GB" sz="2000" b="1" dirty="0">
                <a:latin typeface="Aptos" panose="020B0004020202020204" pitchFamily="34" charset="0"/>
              </a:rPr>
              <a:t>The Need for a Broader Perspective </a:t>
            </a:r>
            <a:r>
              <a:rPr lang="en-GB" sz="1800" dirty="0">
                <a:latin typeface="Aptos" panose="020B0004020202020204" pitchFamily="34" charset="0"/>
              </a:rPr>
              <a:t>–</a:t>
            </a:r>
            <a:r>
              <a:rPr lang="en-GB" sz="1800" b="1" dirty="0">
                <a:latin typeface="Aptos" panose="020B0004020202020204" pitchFamily="34" charset="0"/>
              </a:rPr>
              <a:t> </a:t>
            </a:r>
            <a:r>
              <a:rPr lang="en-GB" sz="1800" dirty="0">
                <a:latin typeface="Aptos" panose="020B0004020202020204" pitchFamily="34" charset="0"/>
              </a:rPr>
              <a:t>Isolated transport planning focusing only on local needs can lead to inefficiencies and wasted resources. </a:t>
            </a:r>
            <a:r>
              <a:rPr lang="en-GB" sz="1800" b="1" dirty="0">
                <a:latin typeface="Aptos" panose="020B0004020202020204" pitchFamily="34" charset="0"/>
              </a:rPr>
              <a:t>A region-wide approach</a:t>
            </a:r>
            <a:r>
              <a:rPr lang="en-GB" sz="1800" dirty="0">
                <a:latin typeface="Aptos" panose="020B0004020202020204" pitchFamily="34" charset="0"/>
              </a:rPr>
              <a:t> ensures alignment with broader mobility goals.</a:t>
            </a:r>
          </a:p>
          <a:p>
            <a:pPr marL="342900" indent="-342900">
              <a:buFont typeface="Arial" panose="020B0604020202020204" pitchFamily="34" charset="0"/>
              <a:buChar char="•"/>
            </a:pPr>
            <a:endParaRPr lang="en-GB" sz="1800" dirty="0">
              <a:latin typeface="Aptos" panose="020B0004020202020204" pitchFamily="34" charset="0"/>
            </a:endParaRPr>
          </a:p>
          <a:p>
            <a:pPr marL="342900" indent="-342900">
              <a:buFont typeface="Arial" panose="020B0604020202020204" pitchFamily="34" charset="0"/>
              <a:buChar char="•"/>
            </a:pPr>
            <a:r>
              <a:rPr lang="en-GB" sz="2000" b="1" dirty="0">
                <a:latin typeface="Aptos" panose="020B0004020202020204" pitchFamily="34" charset="0"/>
              </a:rPr>
              <a:t>Big Data &amp; Visualisation for Smarter Decisions </a:t>
            </a:r>
            <a:r>
              <a:rPr lang="en-GB" sz="1800" dirty="0">
                <a:latin typeface="Aptos" panose="020B0004020202020204" pitchFamily="34" charset="0"/>
              </a:rPr>
              <a:t>– Data manipulations and visualisations can provide policymakers with insights into movement dynamics with </a:t>
            </a:r>
            <a:r>
              <a:rPr lang="en-GB" sz="1800" b="1" dirty="0">
                <a:latin typeface="Aptos" panose="020B0004020202020204" pitchFamily="34" charset="0"/>
              </a:rPr>
              <a:t>more immediacy that tabular data ever could. </a:t>
            </a:r>
          </a:p>
        </p:txBody>
      </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98A28A92-6673-C650-8A2A-C85B86CE4FBD}"/>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48D44B13-F394-A320-2C34-84476B545E5E}"/>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close-up of a network of neurons&#10;&#10;AI-generated content may be incorrect.">
            <a:extLst>
              <a:ext uri="{FF2B5EF4-FFF2-40B4-BE49-F238E27FC236}">
                <a16:creationId xmlns:a16="http://schemas.microsoft.com/office/drawing/2014/main" id="{624B6338-1ADC-DED8-1BB4-83A39565C5CE}"/>
              </a:ext>
            </a:extLst>
          </p:cNvPr>
          <p:cNvPicPr>
            <a:picLocks noChangeAspect="1"/>
          </p:cNvPicPr>
          <p:nvPr/>
        </p:nvPicPr>
        <p:blipFill>
          <a:blip r:embed="rId5"/>
          <a:stretch>
            <a:fillRect/>
          </a:stretch>
        </p:blipFill>
        <p:spPr>
          <a:xfrm>
            <a:off x="5569299" y="3271632"/>
            <a:ext cx="3198723" cy="1912962"/>
          </a:xfrm>
          <a:prstGeom prst="rect">
            <a:avLst/>
          </a:prstGeom>
        </p:spPr>
      </p:pic>
      <p:sp>
        <p:nvSpPr>
          <p:cNvPr id="12" name="TextBox 11">
            <a:extLst>
              <a:ext uri="{FF2B5EF4-FFF2-40B4-BE49-F238E27FC236}">
                <a16:creationId xmlns:a16="http://schemas.microsoft.com/office/drawing/2014/main" id="{75759C68-2387-4DAD-FC9D-6CF05D612839}"/>
              </a:ext>
            </a:extLst>
          </p:cNvPr>
          <p:cNvSpPr txBox="1"/>
          <p:nvPr/>
        </p:nvSpPr>
        <p:spPr>
          <a:xfrm>
            <a:off x="470184" y="2988853"/>
            <a:ext cx="5143874" cy="1785104"/>
          </a:xfrm>
          <a:prstGeom prst="rect">
            <a:avLst/>
          </a:prstGeom>
          <a:noFill/>
        </p:spPr>
        <p:txBody>
          <a:bodyPr wrap="square" rtlCol="0">
            <a:spAutoFit/>
          </a:bodyPr>
          <a:lstStyle/>
          <a:p>
            <a:pPr marL="285750" indent="-285750">
              <a:buFont typeface="Arial" panose="020B0604020202020204" pitchFamily="34" charset="0"/>
              <a:buChar char="•"/>
            </a:pPr>
            <a:r>
              <a:rPr lang="en-GB" sz="2000" b="1" dirty="0">
                <a:latin typeface="Aptos" panose="020B0004020202020204" pitchFamily="34" charset="0"/>
              </a:rPr>
              <a:t>A Broader and Holistic View-</a:t>
            </a:r>
            <a:r>
              <a:rPr lang="en-GB" sz="2000" dirty="0">
                <a:latin typeface="Aptos" panose="020B0004020202020204" pitchFamily="34" charset="0"/>
              </a:rPr>
              <a:t> </a:t>
            </a:r>
            <a:r>
              <a:rPr lang="en-GB" sz="1800" dirty="0">
                <a:latin typeface="Aptos" panose="020B0004020202020204" pitchFamily="34" charset="0"/>
              </a:rPr>
              <a:t>Combining visualization tools provides administrators with a comprehensive understanding of movement dynamics, enabling data-driven transportation planning that </a:t>
            </a:r>
            <a:r>
              <a:rPr lang="en-GB" sz="1800" b="1" dirty="0">
                <a:latin typeface="Aptos" panose="020B0004020202020204" pitchFamily="34" charset="0"/>
              </a:rPr>
              <a:t>aligns local needs with regional objectives</a:t>
            </a:r>
            <a:endParaRPr lang="en-US" sz="1800" dirty="0"/>
          </a:p>
        </p:txBody>
      </p:sp>
    </p:spTree>
    <p:extLst>
      <p:ext uri="{BB962C8B-B14F-4D97-AF65-F5344CB8AC3E}">
        <p14:creationId xmlns:p14="http://schemas.microsoft.com/office/powerpoint/2010/main" val="171789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A0FE475F-2B8E-FFBB-C77C-C790C4E24A2D}"/>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BC61313A-3290-EDBF-8855-72324C838D9A}"/>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968CF489-46CD-C140-900F-A661A4633D03}"/>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ADAE7386-C640-9AF6-B7E6-8E7691ED214D}"/>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2B3EF6A2-8099-2801-7E5A-DCBEF65E3A7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2ABCB40-19F3-CE76-BD92-1896E4B93273}"/>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2F7DAF41-F361-3365-7663-1D4DA22505D1}"/>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C7561F3D-B216-7B4A-71DA-807A2F987BE3}"/>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Mapping Large-Scale Movement</a:t>
              </a:r>
              <a:endParaRPr lang="en-US" sz="20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31766C43-D8B3-7BCB-5A44-518CAEDB9CA7}"/>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CC36DA51-3F63-A22A-C240-E068311E32F5}"/>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map of the region&#10;&#10;AI-generated content may be incorrect.">
            <a:extLst>
              <a:ext uri="{FF2B5EF4-FFF2-40B4-BE49-F238E27FC236}">
                <a16:creationId xmlns:a16="http://schemas.microsoft.com/office/drawing/2014/main" id="{27B483E5-0E1C-70B5-1190-45DC86F372C1}"/>
              </a:ext>
            </a:extLst>
          </p:cNvPr>
          <p:cNvPicPr>
            <a:picLocks noChangeAspect="1"/>
          </p:cNvPicPr>
          <p:nvPr/>
        </p:nvPicPr>
        <p:blipFill>
          <a:blip r:embed="rId5"/>
          <a:srcRect l="5783"/>
          <a:stretch/>
        </p:blipFill>
        <p:spPr>
          <a:xfrm>
            <a:off x="1987867" y="834569"/>
            <a:ext cx="5128690" cy="4045862"/>
          </a:xfrm>
          <a:prstGeom prst="rect">
            <a:avLst/>
          </a:prstGeom>
        </p:spPr>
      </p:pic>
    </p:spTree>
    <p:extLst>
      <p:ext uri="{BB962C8B-B14F-4D97-AF65-F5344CB8AC3E}">
        <p14:creationId xmlns:p14="http://schemas.microsoft.com/office/powerpoint/2010/main" val="4264604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5000"/>
                <a:lumOff val="95000"/>
              </a:schemeClr>
            </a:gs>
            <a:gs pos="0">
              <a:schemeClr val="accent1">
                <a:lumMod val="20000"/>
                <a:lumOff val="80000"/>
              </a:schemeClr>
            </a:gs>
            <a:gs pos="4000">
              <a:schemeClr val="accent1">
                <a:lumMod val="20000"/>
                <a:lumOff val="80000"/>
              </a:schemeClr>
            </a:gs>
          </a:gsLst>
          <a:lin ang="2700000" scaled="1"/>
        </a:gradFill>
        <a:effectLst/>
      </p:bgPr>
    </p:bg>
    <p:spTree>
      <p:nvGrpSpPr>
        <p:cNvPr id="1" name="">
          <a:extLst>
            <a:ext uri="{FF2B5EF4-FFF2-40B4-BE49-F238E27FC236}">
              <a16:creationId xmlns:a16="http://schemas.microsoft.com/office/drawing/2014/main" id="{D68F1511-FF97-B82A-7017-C7592E917164}"/>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0A4611CD-F452-DC97-289B-B54A5AB6DA51}"/>
              </a:ext>
            </a:extLst>
          </p:cNvPr>
          <p:cNvSpPr/>
          <p:nvPr/>
        </p:nvSpPr>
        <p:spPr>
          <a:xfrm>
            <a:off x="0" y="5423647"/>
            <a:ext cx="9206753" cy="291353"/>
          </a:xfrm>
          <a:prstGeom prst="rect">
            <a:avLst/>
          </a:prstGeom>
          <a:solidFill>
            <a:srgbClr val="00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3B78133D-BF87-61EB-E878-0384F3EE01C7}"/>
              </a:ext>
            </a:extLst>
          </p:cNvPr>
          <p:cNvSpPr txBox="1"/>
          <p:nvPr/>
        </p:nvSpPr>
        <p:spPr>
          <a:xfrm>
            <a:off x="0" y="5440839"/>
            <a:ext cx="5614058" cy="400110"/>
          </a:xfrm>
          <a:prstGeom prst="rect">
            <a:avLst/>
          </a:prstGeom>
          <a:noFill/>
          <a:ln>
            <a:noFill/>
          </a:ln>
        </p:spPr>
        <p:txBody>
          <a:bodyPr wrap="square" rtlCol="0">
            <a:spAutoFit/>
          </a:bodyPr>
          <a:lstStyle/>
          <a:p>
            <a:r>
              <a:rPr lang="it-IT" sz="1000" dirty="0" err="1">
                <a:solidFill>
                  <a:schemeClr val="bg1"/>
                </a:solidFill>
                <a:latin typeface="Trebuchet MS" panose="020B0703020202090204" pitchFamily="34" charset="0"/>
              </a:rPr>
              <a:t>Toward</a:t>
            </a:r>
            <a:r>
              <a:rPr lang="it-IT" sz="1000" dirty="0">
                <a:solidFill>
                  <a:schemeClr val="bg1"/>
                </a:solidFill>
                <a:latin typeface="Trebuchet MS" panose="020B0703020202090204" pitchFamily="34" charset="0"/>
              </a:rPr>
              <a:t> Data-</a:t>
            </a:r>
            <a:r>
              <a:rPr lang="it-IT" sz="1000" dirty="0" err="1">
                <a:solidFill>
                  <a:schemeClr val="bg1"/>
                </a:solidFill>
                <a:latin typeface="Trebuchet MS" panose="020B0703020202090204" pitchFamily="34" charset="0"/>
              </a:rPr>
              <a:t>Driven</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Mobility</a:t>
            </a:r>
            <a:r>
              <a:rPr lang="it-IT" sz="1000" dirty="0">
                <a:solidFill>
                  <a:schemeClr val="bg1"/>
                </a:solidFill>
                <a:latin typeface="Trebuchet MS" panose="020B0703020202090204" pitchFamily="34" charset="0"/>
              </a:rPr>
              <a:t>: </a:t>
            </a:r>
            <a:r>
              <a:rPr lang="it-IT" sz="1000" dirty="0" err="1">
                <a:solidFill>
                  <a:schemeClr val="bg1"/>
                </a:solidFill>
                <a:latin typeface="Trebuchet MS" panose="020B0703020202090204" pitchFamily="34" charset="0"/>
              </a:rPr>
              <a:t>Harnessing</a:t>
            </a:r>
            <a:r>
              <a:rPr lang="it-IT" sz="1000" dirty="0">
                <a:solidFill>
                  <a:schemeClr val="bg1"/>
                </a:solidFill>
                <a:latin typeface="Trebuchet MS" panose="020B0703020202090204" pitchFamily="34" charset="0"/>
              </a:rPr>
              <a:t> Big Data for a Smarter </a:t>
            </a:r>
            <a:r>
              <a:rPr lang="it-IT" sz="1000" dirty="0" err="1">
                <a:solidFill>
                  <a:schemeClr val="bg1"/>
                </a:solidFill>
                <a:latin typeface="Trebuchet MS" panose="020B0703020202090204" pitchFamily="34" charset="0"/>
              </a:rPr>
              <a:t>Transport</a:t>
            </a:r>
            <a:r>
              <a:rPr lang="it-IT" sz="1000" dirty="0">
                <a:solidFill>
                  <a:schemeClr val="bg1"/>
                </a:solidFill>
                <a:latin typeface="Trebuchet MS" panose="020B0703020202090204" pitchFamily="34" charset="0"/>
              </a:rPr>
              <a:t> Network in </a:t>
            </a:r>
            <a:r>
              <a:rPr lang="it-IT" sz="1000" dirty="0" err="1">
                <a:solidFill>
                  <a:schemeClr val="bg1"/>
                </a:solidFill>
                <a:latin typeface="Trebuchet MS" panose="020B0703020202090204" pitchFamily="34" charset="0"/>
              </a:rPr>
              <a:t>Tuscany</a:t>
            </a:r>
            <a:endParaRPr lang="it-IT" sz="1000" dirty="0">
              <a:solidFill>
                <a:schemeClr val="bg1"/>
              </a:solidFill>
              <a:latin typeface="Trebuchet MS" panose="020B0703020202090204" pitchFamily="34" charset="0"/>
            </a:endParaRPr>
          </a:p>
          <a:p>
            <a:endParaRPr lang="it-IT" sz="1000" dirty="0" err="1">
              <a:solidFill>
                <a:schemeClr val="bg1"/>
              </a:solidFill>
              <a:latin typeface="Trebuchet MS" panose="020B0703020202090204" pitchFamily="34" charset="0"/>
            </a:endParaRPr>
          </a:p>
        </p:txBody>
      </p:sp>
      <p:sp>
        <p:nvSpPr>
          <p:cNvPr id="19" name="CasellaDiTesto 18">
            <a:extLst>
              <a:ext uri="{FF2B5EF4-FFF2-40B4-BE49-F238E27FC236}">
                <a16:creationId xmlns:a16="http://schemas.microsoft.com/office/drawing/2014/main" id="{5B05261F-CDD2-ED95-50C4-0FC21DCF2221}"/>
              </a:ext>
            </a:extLst>
          </p:cNvPr>
          <p:cNvSpPr txBox="1"/>
          <p:nvPr/>
        </p:nvSpPr>
        <p:spPr>
          <a:xfrm>
            <a:off x="7767437" y="5440839"/>
            <a:ext cx="1439316" cy="253916"/>
          </a:xfrm>
          <a:prstGeom prst="rect">
            <a:avLst/>
          </a:prstGeom>
          <a:noFill/>
        </p:spPr>
        <p:txBody>
          <a:bodyPr wrap="square" rtlCol="0">
            <a:spAutoFit/>
          </a:bodyPr>
          <a:lstStyle/>
          <a:p>
            <a:r>
              <a:rPr lang="it-IT" sz="1050" dirty="0">
                <a:solidFill>
                  <a:schemeClr val="bg1"/>
                </a:solidFill>
                <a:latin typeface="Trebuchet MS" panose="020B0703020202090204" pitchFamily="34" charset="0"/>
              </a:rPr>
              <a:t>3rd March 2025</a:t>
            </a:r>
          </a:p>
        </p:txBody>
      </p:sp>
      <p:pic>
        <p:nvPicPr>
          <p:cNvPr id="2" name="Picture 35" descr="Università di Pisa - Campus Orienta Digital">
            <a:extLst>
              <a:ext uri="{FF2B5EF4-FFF2-40B4-BE49-F238E27FC236}">
                <a16:creationId xmlns:a16="http://schemas.microsoft.com/office/drawing/2014/main" id="{0594CE60-F9E3-0192-CB62-9A90EC6A72D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4763083"/>
            <a:ext cx="1244184" cy="6503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EFB15E73-5F4E-E1C5-62B7-4CDFA7983E7D}"/>
              </a:ext>
            </a:extLst>
          </p:cNvPr>
          <p:cNvGrpSpPr/>
          <p:nvPr/>
        </p:nvGrpSpPr>
        <p:grpSpPr>
          <a:xfrm>
            <a:off x="404311" y="92990"/>
            <a:ext cx="8398130" cy="494088"/>
            <a:chOff x="0" y="3980"/>
            <a:chExt cx="11240812" cy="494088"/>
          </a:xfrm>
          <a:solidFill>
            <a:schemeClr val="accent1">
              <a:lumMod val="50000"/>
            </a:schemeClr>
          </a:solidFill>
          <a:scene3d>
            <a:camera prst="orthographicFront">
              <a:rot lat="0" lon="0" rev="0"/>
            </a:camera>
            <a:lightRig rig="balanced" dir="t">
              <a:rot lat="0" lon="0" rev="8700000"/>
            </a:lightRig>
          </a:scene3d>
        </p:grpSpPr>
        <p:sp>
          <p:nvSpPr>
            <p:cNvPr id="4" name="Rectangle: Rounded Corners 10">
              <a:extLst>
                <a:ext uri="{FF2B5EF4-FFF2-40B4-BE49-F238E27FC236}">
                  <a16:creationId xmlns:a16="http://schemas.microsoft.com/office/drawing/2014/main" id="{02FDA085-710B-E7F7-5B9C-9B806D0FBADC}"/>
                </a:ext>
              </a:extLst>
            </p:cNvPr>
            <p:cNvSpPr/>
            <p:nvPr/>
          </p:nvSpPr>
          <p:spPr>
            <a:xfrm>
              <a:off x="0" y="3980"/>
              <a:ext cx="11214326" cy="494088"/>
            </a:xfrm>
            <a:prstGeom prst="round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EBEA4CBE-B0F0-94C0-C83C-5B0B15A98E66}"/>
                </a:ext>
              </a:extLst>
            </p:cNvPr>
            <p:cNvSpPr txBox="1"/>
            <p:nvPr/>
          </p:nvSpPr>
          <p:spPr>
            <a:xfrm>
              <a:off x="88170" y="50169"/>
              <a:ext cx="11152642" cy="44789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000" b="1" dirty="0">
                  <a:effectLst>
                    <a:outerShdw blurRad="38100" dist="38100" dir="2700000" algn="tl">
                      <a:srgbClr val="000000">
                        <a:alpha val="43137"/>
                      </a:srgbClr>
                    </a:outerShdw>
                  </a:effectLst>
                </a:rPr>
                <a:t>Mapping Large-Scale Movement</a:t>
              </a:r>
              <a:endParaRPr lang="en-US" sz="2000" dirty="0">
                <a:effectLst>
                  <a:outerShdw blurRad="38100" dist="38100" dir="2700000" algn="tl">
                    <a:srgbClr val="000000">
                      <a:alpha val="43137"/>
                    </a:srgbClr>
                  </a:outerShdw>
                </a:effectLst>
              </a:endParaRPr>
            </a:p>
          </p:txBody>
        </p:sp>
      </p:grpSp>
      <p:sp>
        <p:nvSpPr>
          <p:cNvPr id="6" name="AutoShape 2"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33134AF0-D7C6-492F-3341-FC67D4E0BB90}"/>
              </a:ext>
            </a:extLst>
          </p:cNvPr>
          <p:cNvSpPr>
            <a:spLocks noChangeAspect="1" noChangeArrowheads="1"/>
          </p:cNvSpPr>
          <p:nvPr/>
        </p:nvSpPr>
        <p:spPr bwMode="auto">
          <a:xfrm>
            <a:off x="1714500" y="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A geographically accurate map of Tuscany, Italy, with a data-driven transport visualization overlay. The image should clearly depict Tuscany’s recognizable shape, including major cities like Florence, Pisa, Siena, and Livorno. Highlight transportation networks, including major roads, highways, and mobility flows. Use a high-tech style with glowing lines and nodes to represent traffic density, congestion points, and movement patterns between urban and rural areas.">
            <a:extLst>
              <a:ext uri="{FF2B5EF4-FFF2-40B4-BE49-F238E27FC236}">
                <a16:creationId xmlns:a16="http://schemas.microsoft.com/office/drawing/2014/main" id="{E5D03FB4-B3C2-D9F7-8DCE-1911642CAF3D}"/>
              </a:ext>
            </a:extLst>
          </p:cNvPr>
          <p:cNvSpPr>
            <a:spLocks noChangeAspect="1" noChangeArrowheads="1"/>
          </p:cNvSpPr>
          <p:nvPr/>
        </p:nvSpPr>
        <p:spPr bwMode="auto">
          <a:xfrm>
            <a:off x="1694712" y="340034"/>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descr="A map of the united states&#10;&#10;AI-generated content may be incorrect.">
            <a:extLst>
              <a:ext uri="{FF2B5EF4-FFF2-40B4-BE49-F238E27FC236}">
                <a16:creationId xmlns:a16="http://schemas.microsoft.com/office/drawing/2014/main" id="{B6411547-C217-3A97-9422-FF251F69D055}"/>
              </a:ext>
            </a:extLst>
          </p:cNvPr>
          <p:cNvPicPr>
            <a:picLocks noChangeAspect="1"/>
          </p:cNvPicPr>
          <p:nvPr/>
        </p:nvPicPr>
        <p:blipFill>
          <a:blip r:embed="rId5"/>
          <a:stretch>
            <a:fillRect/>
          </a:stretch>
        </p:blipFill>
        <p:spPr>
          <a:xfrm>
            <a:off x="404311" y="652657"/>
            <a:ext cx="6150240" cy="4044846"/>
          </a:xfrm>
          <a:prstGeom prst="rect">
            <a:avLst/>
          </a:prstGeom>
        </p:spPr>
      </p:pic>
      <p:sp>
        <p:nvSpPr>
          <p:cNvPr id="14" name="TextBox 13">
            <a:extLst>
              <a:ext uri="{FF2B5EF4-FFF2-40B4-BE49-F238E27FC236}">
                <a16:creationId xmlns:a16="http://schemas.microsoft.com/office/drawing/2014/main" id="{41069ACD-6488-D95E-B311-8F5460098FBF}"/>
              </a:ext>
            </a:extLst>
          </p:cNvPr>
          <p:cNvSpPr txBox="1"/>
          <p:nvPr/>
        </p:nvSpPr>
        <p:spPr>
          <a:xfrm>
            <a:off x="6910253" y="2374998"/>
            <a:ext cx="1654812" cy="300082"/>
          </a:xfrm>
          <a:prstGeom prst="rect">
            <a:avLst/>
          </a:prstGeom>
          <a:noFill/>
        </p:spPr>
        <p:txBody>
          <a:bodyPr wrap="none" rtlCol="0">
            <a:spAutoFit/>
          </a:bodyPr>
          <a:lstStyle/>
          <a:p>
            <a:r>
              <a:rPr lang="en-US" dirty="0">
                <a:latin typeface="Aptos" panose="020B0004020202020204" pitchFamily="34" charset="0"/>
                <a:hlinkClick r:id="rId6"/>
              </a:rPr>
              <a:t>Average Daily Flows</a:t>
            </a:r>
            <a:endParaRPr lang="en-US" dirty="0">
              <a:latin typeface="Aptos" panose="020B0004020202020204" pitchFamily="34" charset="0"/>
            </a:endParaRPr>
          </a:p>
        </p:txBody>
      </p:sp>
    </p:spTree>
    <p:extLst>
      <p:ext uri="{BB962C8B-B14F-4D97-AF65-F5344CB8AC3E}">
        <p14:creationId xmlns:p14="http://schemas.microsoft.com/office/powerpoint/2010/main" val="119910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17644</TotalTime>
  <Words>1191</Words>
  <Application>Microsoft Macintosh PowerPoint</Application>
  <PresentationFormat>On-screen Show (16:10)</PresentationFormat>
  <Paragraphs>164</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Arial</vt:lpstr>
      <vt:lpstr>Calibri</vt:lpstr>
      <vt:lpstr>Calibri Light</vt:lpstr>
      <vt:lpstr>Times New Roman</vt:lpstr>
      <vt:lpstr>Trebuchet MS</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Microsoft Office User</dc:creator>
  <cp:lastModifiedBy>Andrea Vitali</cp:lastModifiedBy>
  <cp:revision>65</cp:revision>
  <dcterms:created xsi:type="dcterms:W3CDTF">2020-05-11T10:16:09Z</dcterms:created>
  <dcterms:modified xsi:type="dcterms:W3CDTF">2025-02-28T09:13:35Z</dcterms:modified>
</cp:coreProperties>
</file>